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4" d="100"/>
          <a:sy n="84" d="100"/>
        </p:scale>
        <p:origin x="86" y="1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FBE25-114B-4903-BCED-7DDDE52A7F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21BD81-DE4A-497C-8A33-79B8C2A1D1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26F996-0E51-4AA2-A569-C1D287C4B1FC}"/>
              </a:ext>
            </a:extLst>
          </p:cNvPr>
          <p:cNvSpPr>
            <a:spLocks noGrp="1"/>
          </p:cNvSpPr>
          <p:nvPr>
            <p:ph type="dt" sz="half" idx="10"/>
          </p:nvPr>
        </p:nvSpPr>
        <p:spPr/>
        <p:txBody>
          <a:bodyPr/>
          <a:lstStyle/>
          <a:p>
            <a:fld id="{3666B26B-0637-4869-9276-382330879730}" type="datetimeFigureOut">
              <a:rPr lang="en-US" smtClean="0"/>
              <a:t>8/27/2018</a:t>
            </a:fld>
            <a:endParaRPr lang="en-US"/>
          </a:p>
        </p:txBody>
      </p:sp>
      <p:sp>
        <p:nvSpPr>
          <p:cNvPr id="5" name="Footer Placeholder 4">
            <a:extLst>
              <a:ext uri="{FF2B5EF4-FFF2-40B4-BE49-F238E27FC236}">
                <a16:creationId xmlns:a16="http://schemas.microsoft.com/office/drawing/2014/main" id="{65656EDF-1FA8-4FDD-99A8-4A55FFC61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CC36BA-DEB4-4BEA-A792-547E6D853F6C}"/>
              </a:ext>
            </a:extLst>
          </p:cNvPr>
          <p:cNvSpPr>
            <a:spLocks noGrp="1"/>
          </p:cNvSpPr>
          <p:nvPr>
            <p:ph type="sldNum" sz="quarter" idx="12"/>
          </p:nvPr>
        </p:nvSpPr>
        <p:spPr/>
        <p:txBody>
          <a:bodyPr/>
          <a:lstStyle/>
          <a:p>
            <a:fld id="{07EECD06-33C4-4E80-9F1F-6A31498531B4}" type="slidenum">
              <a:rPr lang="en-US" smtClean="0"/>
              <a:t>‹#›</a:t>
            </a:fld>
            <a:endParaRPr lang="en-US"/>
          </a:p>
        </p:txBody>
      </p:sp>
    </p:spTree>
    <p:extLst>
      <p:ext uri="{BB962C8B-B14F-4D97-AF65-F5344CB8AC3E}">
        <p14:creationId xmlns:p14="http://schemas.microsoft.com/office/powerpoint/2010/main" val="1410192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E70F-86CD-4D3A-889B-65D250392A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237266-F2D0-4913-A18D-3382B04B00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F576E9-9843-4E94-B60A-E8FFE42CE5F3}"/>
              </a:ext>
            </a:extLst>
          </p:cNvPr>
          <p:cNvSpPr>
            <a:spLocks noGrp="1"/>
          </p:cNvSpPr>
          <p:nvPr>
            <p:ph type="dt" sz="half" idx="10"/>
          </p:nvPr>
        </p:nvSpPr>
        <p:spPr/>
        <p:txBody>
          <a:bodyPr/>
          <a:lstStyle/>
          <a:p>
            <a:fld id="{3666B26B-0637-4869-9276-382330879730}" type="datetimeFigureOut">
              <a:rPr lang="en-US" smtClean="0"/>
              <a:t>8/27/2018</a:t>
            </a:fld>
            <a:endParaRPr lang="en-US"/>
          </a:p>
        </p:txBody>
      </p:sp>
      <p:sp>
        <p:nvSpPr>
          <p:cNvPr id="5" name="Footer Placeholder 4">
            <a:extLst>
              <a:ext uri="{FF2B5EF4-FFF2-40B4-BE49-F238E27FC236}">
                <a16:creationId xmlns:a16="http://schemas.microsoft.com/office/drawing/2014/main" id="{D516A856-689C-402C-AF07-D55CF360B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534B4-F666-44A6-B993-92FCA045302B}"/>
              </a:ext>
            </a:extLst>
          </p:cNvPr>
          <p:cNvSpPr>
            <a:spLocks noGrp="1"/>
          </p:cNvSpPr>
          <p:nvPr>
            <p:ph type="sldNum" sz="quarter" idx="12"/>
          </p:nvPr>
        </p:nvSpPr>
        <p:spPr/>
        <p:txBody>
          <a:bodyPr/>
          <a:lstStyle/>
          <a:p>
            <a:fld id="{07EECD06-33C4-4E80-9F1F-6A31498531B4}" type="slidenum">
              <a:rPr lang="en-US" smtClean="0"/>
              <a:t>‹#›</a:t>
            </a:fld>
            <a:endParaRPr lang="en-US"/>
          </a:p>
        </p:txBody>
      </p:sp>
    </p:spTree>
    <p:extLst>
      <p:ext uri="{BB962C8B-B14F-4D97-AF65-F5344CB8AC3E}">
        <p14:creationId xmlns:p14="http://schemas.microsoft.com/office/powerpoint/2010/main" val="2130983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885F40-69F9-4266-9F9E-482E8F8C67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C237D2-8EB3-434E-B1CB-00FD047A95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A3EA8-8B1E-4BE4-B86C-F86DD07BD0F9}"/>
              </a:ext>
            </a:extLst>
          </p:cNvPr>
          <p:cNvSpPr>
            <a:spLocks noGrp="1"/>
          </p:cNvSpPr>
          <p:nvPr>
            <p:ph type="dt" sz="half" idx="10"/>
          </p:nvPr>
        </p:nvSpPr>
        <p:spPr/>
        <p:txBody>
          <a:bodyPr/>
          <a:lstStyle/>
          <a:p>
            <a:fld id="{3666B26B-0637-4869-9276-382330879730}" type="datetimeFigureOut">
              <a:rPr lang="en-US" smtClean="0"/>
              <a:t>8/27/2018</a:t>
            </a:fld>
            <a:endParaRPr lang="en-US"/>
          </a:p>
        </p:txBody>
      </p:sp>
      <p:sp>
        <p:nvSpPr>
          <p:cNvPr id="5" name="Footer Placeholder 4">
            <a:extLst>
              <a:ext uri="{FF2B5EF4-FFF2-40B4-BE49-F238E27FC236}">
                <a16:creationId xmlns:a16="http://schemas.microsoft.com/office/drawing/2014/main" id="{CF1CDB84-B494-401D-BC3B-CC1CFA795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E5731-A543-42E5-A74D-EE6AE6B08ECA}"/>
              </a:ext>
            </a:extLst>
          </p:cNvPr>
          <p:cNvSpPr>
            <a:spLocks noGrp="1"/>
          </p:cNvSpPr>
          <p:nvPr>
            <p:ph type="sldNum" sz="quarter" idx="12"/>
          </p:nvPr>
        </p:nvSpPr>
        <p:spPr/>
        <p:txBody>
          <a:bodyPr/>
          <a:lstStyle/>
          <a:p>
            <a:fld id="{07EECD06-33C4-4E80-9F1F-6A31498531B4}" type="slidenum">
              <a:rPr lang="en-US" smtClean="0"/>
              <a:t>‹#›</a:t>
            </a:fld>
            <a:endParaRPr lang="en-US"/>
          </a:p>
        </p:txBody>
      </p:sp>
    </p:spTree>
    <p:extLst>
      <p:ext uri="{BB962C8B-B14F-4D97-AF65-F5344CB8AC3E}">
        <p14:creationId xmlns:p14="http://schemas.microsoft.com/office/powerpoint/2010/main" val="1192930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208A-D53A-4569-BC5B-C3DC0BF0C9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264BB2-CA31-4A07-88CB-C83EEF24EA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07CA4F-EE64-4F71-8508-4AFF50EB9DE0}"/>
              </a:ext>
            </a:extLst>
          </p:cNvPr>
          <p:cNvSpPr>
            <a:spLocks noGrp="1"/>
          </p:cNvSpPr>
          <p:nvPr>
            <p:ph type="dt" sz="half" idx="10"/>
          </p:nvPr>
        </p:nvSpPr>
        <p:spPr/>
        <p:txBody>
          <a:bodyPr/>
          <a:lstStyle/>
          <a:p>
            <a:fld id="{3666B26B-0637-4869-9276-382330879730}" type="datetimeFigureOut">
              <a:rPr lang="en-US" smtClean="0"/>
              <a:t>8/27/2018</a:t>
            </a:fld>
            <a:endParaRPr lang="en-US"/>
          </a:p>
        </p:txBody>
      </p:sp>
      <p:sp>
        <p:nvSpPr>
          <p:cNvPr id="5" name="Footer Placeholder 4">
            <a:extLst>
              <a:ext uri="{FF2B5EF4-FFF2-40B4-BE49-F238E27FC236}">
                <a16:creationId xmlns:a16="http://schemas.microsoft.com/office/drawing/2014/main" id="{37A21CDC-B863-466E-A016-8BE5EC441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0923A-353E-49AF-9C63-A4FB3D42DF28}"/>
              </a:ext>
            </a:extLst>
          </p:cNvPr>
          <p:cNvSpPr>
            <a:spLocks noGrp="1"/>
          </p:cNvSpPr>
          <p:nvPr>
            <p:ph type="sldNum" sz="quarter" idx="12"/>
          </p:nvPr>
        </p:nvSpPr>
        <p:spPr/>
        <p:txBody>
          <a:bodyPr/>
          <a:lstStyle/>
          <a:p>
            <a:fld id="{07EECD06-33C4-4E80-9F1F-6A31498531B4}" type="slidenum">
              <a:rPr lang="en-US" smtClean="0"/>
              <a:t>‹#›</a:t>
            </a:fld>
            <a:endParaRPr lang="en-US"/>
          </a:p>
        </p:txBody>
      </p:sp>
    </p:spTree>
    <p:extLst>
      <p:ext uri="{BB962C8B-B14F-4D97-AF65-F5344CB8AC3E}">
        <p14:creationId xmlns:p14="http://schemas.microsoft.com/office/powerpoint/2010/main" val="181891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DD3D6-EFED-4DAC-A10D-4BD41188B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9BF57F-636E-4E55-884F-2392A351B4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773C33-44C8-47FC-94B5-C23AE6643A8A}"/>
              </a:ext>
            </a:extLst>
          </p:cNvPr>
          <p:cNvSpPr>
            <a:spLocks noGrp="1"/>
          </p:cNvSpPr>
          <p:nvPr>
            <p:ph type="dt" sz="half" idx="10"/>
          </p:nvPr>
        </p:nvSpPr>
        <p:spPr/>
        <p:txBody>
          <a:bodyPr/>
          <a:lstStyle/>
          <a:p>
            <a:fld id="{3666B26B-0637-4869-9276-382330879730}" type="datetimeFigureOut">
              <a:rPr lang="en-US" smtClean="0"/>
              <a:t>8/27/2018</a:t>
            </a:fld>
            <a:endParaRPr lang="en-US"/>
          </a:p>
        </p:txBody>
      </p:sp>
      <p:sp>
        <p:nvSpPr>
          <p:cNvPr id="5" name="Footer Placeholder 4">
            <a:extLst>
              <a:ext uri="{FF2B5EF4-FFF2-40B4-BE49-F238E27FC236}">
                <a16:creationId xmlns:a16="http://schemas.microsoft.com/office/drawing/2014/main" id="{C4061229-2741-4005-B85B-96310AD46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725507-B657-47C3-9ED9-B370ECB63CAF}"/>
              </a:ext>
            </a:extLst>
          </p:cNvPr>
          <p:cNvSpPr>
            <a:spLocks noGrp="1"/>
          </p:cNvSpPr>
          <p:nvPr>
            <p:ph type="sldNum" sz="quarter" idx="12"/>
          </p:nvPr>
        </p:nvSpPr>
        <p:spPr/>
        <p:txBody>
          <a:bodyPr/>
          <a:lstStyle/>
          <a:p>
            <a:fld id="{07EECD06-33C4-4E80-9F1F-6A31498531B4}" type="slidenum">
              <a:rPr lang="en-US" smtClean="0"/>
              <a:t>‹#›</a:t>
            </a:fld>
            <a:endParaRPr lang="en-US"/>
          </a:p>
        </p:txBody>
      </p:sp>
    </p:spTree>
    <p:extLst>
      <p:ext uri="{BB962C8B-B14F-4D97-AF65-F5344CB8AC3E}">
        <p14:creationId xmlns:p14="http://schemas.microsoft.com/office/powerpoint/2010/main" val="1432698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81572-A973-4E5A-95CF-54A4F4670A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8AC061-26AA-4450-96CC-55A8FD4FAE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5FDE6E-C892-4388-A011-42A673D088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98289D-79B3-4C30-9A1A-64C85DBFED5D}"/>
              </a:ext>
            </a:extLst>
          </p:cNvPr>
          <p:cNvSpPr>
            <a:spLocks noGrp="1"/>
          </p:cNvSpPr>
          <p:nvPr>
            <p:ph type="dt" sz="half" idx="10"/>
          </p:nvPr>
        </p:nvSpPr>
        <p:spPr/>
        <p:txBody>
          <a:bodyPr/>
          <a:lstStyle/>
          <a:p>
            <a:fld id="{3666B26B-0637-4869-9276-382330879730}" type="datetimeFigureOut">
              <a:rPr lang="en-US" smtClean="0"/>
              <a:t>8/27/2018</a:t>
            </a:fld>
            <a:endParaRPr lang="en-US"/>
          </a:p>
        </p:txBody>
      </p:sp>
      <p:sp>
        <p:nvSpPr>
          <p:cNvPr id="6" name="Footer Placeholder 5">
            <a:extLst>
              <a:ext uri="{FF2B5EF4-FFF2-40B4-BE49-F238E27FC236}">
                <a16:creationId xmlns:a16="http://schemas.microsoft.com/office/drawing/2014/main" id="{DAF913B4-1A3F-404F-BC7D-C7A220DD48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852CF5-6FFA-4EA1-82BF-6CBDA0180CB4}"/>
              </a:ext>
            </a:extLst>
          </p:cNvPr>
          <p:cNvSpPr>
            <a:spLocks noGrp="1"/>
          </p:cNvSpPr>
          <p:nvPr>
            <p:ph type="sldNum" sz="quarter" idx="12"/>
          </p:nvPr>
        </p:nvSpPr>
        <p:spPr/>
        <p:txBody>
          <a:bodyPr/>
          <a:lstStyle/>
          <a:p>
            <a:fld id="{07EECD06-33C4-4E80-9F1F-6A31498531B4}" type="slidenum">
              <a:rPr lang="en-US" smtClean="0"/>
              <a:t>‹#›</a:t>
            </a:fld>
            <a:endParaRPr lang="en-US"/>
          </a:p>
        </p:txBody>
      </p:sp>
    </p:spTree>
    <p:extLst>
      <p:ext uri="{BB962C8B-B14F-4D97-AF65-F5344CB8AC3E}">
        <p14:creationId xmlns:p14="http://schemas.microsoft.com/office/powerpoint/2010/main" val="139258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995-83D7-4FE1-A939-73545C41D7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4EF870-EE98-4C9A-85ED-32E09170C9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C4CC7B-2E18-477E-B6C3-2A43E7872B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1DA4E7-CFD0-4A9D-B3C9-C70A7206BD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64439EE-F77D-4C09-BABD-AD9AEDD68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0FADAC-2DDE-4E3F-A2D1-508BF636B27E}"/>
              </a:ext>
            </a:extLst>
          </p:cNvPr>
          <p:cNvSpPr>
            <a:spLocks noGrp="1"/>
          </p:cNvSpPr>
          <p:nvPr>
            <p:ph type="dt" sz="half" idx="10"/>
          </p:nvPr>
        </p:nvSpPr>
        <p:spPr/>
        <p:txBody>
          <a:bodyPr/>
          <a:lstStyle/>
          <a:p>
            <a:fld id="{3666B26B-0637-4869-9276-382330879730}" type="datetimeFigureOut">
              <a:rPr lang="en-US" smtClean="0"/>
              <a:t>8/27/2018</a:t>
            </a:fld>
            <a:endParaRPr lang="en-US"/>
          </a:p>
        </p:txBody>
      </p:sp>
      <p:sp>
        <p:nvSpPr>
          <p:cNvPr id="8" name="Footer Placeholder 7">
            <a:extLst>
              <a:ext uri="{FF2B5EF4-FFF2-40B4-BE49-F238E27FC236}">
                <a16:creationId xmlns:a16="http://schemas.microsoft.com/office/drawing/2014/main" id="{EB84A1EB-AED6-41F6-906A-D9A88F8C37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1E9E7D-1F22-428D-B4B6-42835A34621B}"/>
              </a:ext>
            </a:extLst>
          </p:cNvPr>
          <p:cNvSpPr>
            <a:spLocks noGrp="1"/>
          </p:cNvSpPr>
          <p:nvPr>
            <p:ph type="sldNum" sz="quarter" idx="12"/>
          </p:nvPr>
        </p:nvSpPr>
        <p:spPr/>
        <p:txBody>
          <a:bodyPr/>
          <a:lstStyle/>
          <a:p>
            <a:fld id="{07EECD06-33C4-4E80-9F1F-6A31498531B4}" type="slidenum">
              <a:rPr lang="en-US" smtClean="0"/>
              <a:t>‹#›</a:t>
            </a:fld>
            <a:endParaRPr lang="en-US"/>
          </a:p>
        </p:txBody>
      </p:sp>
    </p:spTree>
    <p:extLst>
      <p:ext uri="{BB962C8B-B14F-4D97-AF65-F5344CB8AC3E}">
        <p14:creationId xmlns:p14="http://schemas.microsoft.com/office/powerpoint/2010/main" val="748328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1E360-CB64-45B5-B808-8F8494CA93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31BC43-9C32-416B-A636-E7210E5C8AB1}"/>
              </a:ext>
            </a:extLst>
          </p:cNvPr>
          <p:cNvSpPr>
            <a:spLocks noGrp="1"/>
          </p:cNvSpPr>
          <p:nvPr>
            <p:ph type="dt" sz="half" idx="10"/>
          </p:nvPr>
        </p:nvSpPr>
        <p:spPr/>
        <p:txBody>
          <a:bodyPr/>
          <a:lstStyle/>
          <a:p>
            <a:fld id="{3666B26B-0637-4869-9276-382330879730}" type="datetimeFigureOut">
              <a:rPr lang="en-US" smtClean="0"/>
              <a:t>8/27/2018</a:t>
            </a:fld>
            <a:endParaRPr lang="en-US"/>
          </a:p>
        </p:txBody>
      </p:sp>
      <p:sp>
        <p:nvSpPr>
          <p:cNvPr id="4" name="Footer Placeholder 3">
            <a:extLst>
              <a:ext uri="{FF2B5EF4-FFF2-40B4-BE49-F238E27FC236}">
                <a16:creationId xmlns:a16="http://schemas.microsoft.com/office/drawing/2014/main" id="{B988A598-8205-4BE0-BA0D-0360089E08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67D94E-2B19-4795-9BC3-18B92FA24DD1}"/>
              </a:ext>
            </a:extLst>
          </p:cNvPr>
          <p:cNvSpPr>
            <a:spLocks noGrp="1"/>
          </p:cNvSpPr>
          <p:nvPr>
            <p:ph type="sldNum" sz="quarter" idx="12"/>
          </p:nvPr>
        </p:nvSpPr>
        <p:spPr/>
        <p:txBody>
          <a:bodyPr/>
          <a:lstStyle/>
          <a:p>
            <a:fld id="{07EECD06-33C4-4E80-9F1F-6A31498531B4}" type="slidenum">
              <a:rPr lang="en-US" smtClean="0"/>
              <a:t>‹#›</a:t>
            </a:fld>
            <a:endParaRPr lang="en-US"/>
          </a:p>
        </p:txBody>
      </p:sp>
    </p:spTree>
    <p:extLst>
      <p:ext uri="{BB962C8B-B14F-4D97-AF65-F5344CB8AC3E}">
        <p14:creationId xmlns:p14="http://schemas.microsoft.com/office/powerpoint/2010/main" val="44477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6BD665-2A8A-4BA5-B006-07F99D70AC5F}"/>
              </a:ext>
            </a:extLst>
          </p:cNvPr>
          <p:cNvSpPr>
            <a:spLocks noGrp="1"/>
          </p:cNvSpPr>
          <p:nvPr>
            <p:ph type="dt" sz="half" idx="10"/>
          </p:nvPr>
        </p:nvSpPr>
        <p:spPr/>
        <p:txBody>
          <a:bodyPr/>
          <a:lstStyle/>
          <a:p>
            <a:fld id="{3666B26B-0637-4869-9276-382330879730}" type="datetimeFigureOut">
              <a:rPr lang="en-US" smtClean="0"/>
              <a:t>8/27/2018</a:t>
            </a:fld>
            <a:endParaRPr lang="en-US"/>
          </a:p>
        </p:txBody>
      </p:sp>
      <p:sp>
        <p:nvSpPr>
          <p:cNvPr id="3" name="Footer Placeholder 2">
            <a:extLst>
              <a:ext uri="{FF2B5EF4-FFF2-40B4-BE49-F238E27FC236}">
                <a16:creationId xmlns:a16="http://schemas.microsoft.com/office/drawing/2014/main" id="{CFBE2302-5540-4CCC-99BF-E892FCD009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112FF-B556-4FFB-BB1C-F70A4B15B7CE}"/>
              </a:ext>
            </a:extLst>
          </p:cNvPr>
          <p:cNvSpPr>
            <a:spLocks noGrp="1"/>
          </p:cNvSpPr>
          <p:nvPr>
            <p:ph type="sldNum" sz="quarter" idx="12"/>
          </p:nvPr>
        </p:nvSpPr>
        <p:spPr/>
        <p:txBody>
          <a:bodyPr/>
          <a:lstStyle/>
          <a:p>
            <a:fld id="{07EECD06-33C4-4E80-9F1F-6A31498531B4}" type="slidenum">
              <a:rPr lang="en-US" smtClean="0"/>
              <a:t>‹#›</a:t>
            </a:fld>
            <a:endParaRPr lang="en-US"/>
          </a:p>
        </p:txBody>
      </p:sp>
    </p:spTree>
    <p:extLst>
      <p:ext uri="{BB962C8B-B14F-4D97-AF65-F5344CB8AC3E}">
        <p14:creationId xmlns:p14="http://schemas.microsoft.com/office/powerpoint/2010/main" val="3972907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D8C0-D3FF-4F89-9196-0878D9FCE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139EC3-60B9-4BCA-A2F7-8FAEE8020C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05345-B81F-4493-B047-B420081C9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15C529-2D8C-493F-BBD9-476A00630A92}"/>
              </a:ext>
            </a:extLst>
          </p:cNvPr>
          <p:cNvSpPr>
            <a:spLocks noGrp="1"/>
          </p:cNvSpPr>
          <p:nvPr>
            <p:ph type="dt" sz="half" idx="10"/>
          </p:nvPr>
        </p:nvSpPr>
        <p:spPr/>
        <p:txBody>
          <a:bodyPr/>
          <a:lstStyle/>
          <a:p>
            <a:fld id="{3666B26B-0637-4869-9276-382330879730}" type="datetimeFigureOut">
              <a:rPr lang="en-US" smtClean="0"/>
              <a:t>8/27/2018</a:t>
            </a:fld>
            <a:endParaRPr lang="en-US"/>
          </a:p>
        </p:txBody>
      </p:sp>
      <p:sp>
        <p:nvSpPr>
          <p:cNvPr id="6" name="Footer Placeholder 5">
            <a:extLst>
              <a:ext uri="{FF2B5EF4-FFF2-40B4-BE49-F238E27FC236}">
                <a16:creationId xmlns:a16="http://schemas.microsoft.com/office/drawing/2014/main" id="{94BDA99E-CE6D-420E-857F-98A92A4087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9FEA8-95F5-4A57-AF73-A82B2269F36D}"/>
              </a:ext>
            </a:extLst>
          </p:cNvPr>
          <p:cNvSpPr>
            <a:spLocks noGrp="1"/>
          </p:cNvSpPr>
          <p:nvPr>
            <p:ph type="sldNum" sz="quarter" idx="12"/>
          </p:nvPr>
        </p:nvSpPr>
        <p:spPr/>
        <p:txBody>
          <a:bodyPr/>
          <a:lstStyle/>
          <a:p>
            <a:fld id="{07EECD06-33C4-4E80-9F1F-6A31498531B4}" type="slidenum">
              <a:rPr lang="en-US" smtClean="0"/>
              <a:t>‹#›</a:t>
            </a:fld>
            <a:endParaRPr lang="en-US"/>
          </a:p>
        </p:txBody>
      </p:sp>
    </p:spTree>
    <p:extLst>
      <p:ext uri="{BB962C8B-B14F-4D97-AF65-F5344CB8AC3E}">
        <p14:creationId xmlns:p14="http://schemas.microsoft.com/office/powerpoint/2010/main" val="314744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0FEE1-A2B8-4786-9EF2-F9116FA080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E02886-E591-4B98-AAB3-7B71C3069C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781A76-F873-4AA1-AB7A-BFBB63A10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30CB25-E33A-4C31-8986-02556ADA1D3F}"/>
              </a:ext>
            </a:extLst>
          </p:cNvPr>
          <p:cNvSpPr>
            <a:spLocks noGrp="1"/>
          </p:cNvSpPr>
          <p:nvPr>
            <p:ph type="dt" sz="half" idx="10"/>
          </p:nvPr>
        </p:nvSpPr>
        <p:spPr/>
        <p:txBody>
          <a:bodyPr/>
          <a:lstStyle/>
          <a:p>
            <a:fld id="{3666B26B-0637-4869-9276-382330879730}" type="datetimeFigureOut">
              <a:rPr lang="en-US" smtClean="0"/>
              <a:t>8/27/2018</a:t>
            </a:fld>
            <a:endParaRPr lang="en-US"/>
          </a:p>
        </p:txBody>
      </p:sp>
      <p:sp>
        <p:nvSpPr>
          <p:cNvPr id="6" name="Footer Placeholder 5">
            <a:extLst>
              <a:ext uri="{FF2B5EF4-FFF2-40B4-BE49-F238E27FC236}">
                <a16:creationId xmlns:a16="http://schemas.microsoft.com/office/drawing/2014/main" id="{01A09941-971B-41B8-B5B8-912E538353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808836-375D-482F-BA6F-08E813CA0BC1}"/>
              </a:ext>
            </a:extLst>
          </p:cNvPr>
          <p:cNvSpPr>
            <a:spLocks noGrp="1"/>
          </p:cNvSpPr>
          <p:nvPr>
            <p:ph type="sldNum" sz="quarter" idx="12"/>
          </p:nvPr>
        </p:nvSpPr>
        <p:spPr/>
        <p:txBody>
          <a:bodyPr/>
          <a:lstStyle/>
          <a:p>
            <a:fld id="{07EECD06-33C4-4E80-9F1F-6A31498531B4}" type="slidenum">
              <a:rPr lang="en-US" smtClean="0"/>
              <a:t>‹#›</a:t>
            </a:fld>
            <a:endParaRPr lang="en-US"/>
          </a:p>
        </p:txBody>
      </p:sp>
    </p:spTree>
    <p:extLst>
      <p:ext uri="{BB962C8B-B14F-4D97-AF65-F5344CB8AC3E}">
        <p14:creationId xmlns:p14="http://schemas.microsoft.com/office/powerpoint/2010/main" val="1913160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ADD6DF-BE61-406B-AFD3-5A5E9D2BEB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5ACDDD-48B3-47FD-8855-46076AC7FA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88556-5F7B-4F99-AC20-AAD66FD57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6B26B-0637-4869-9276-382330879730}" type="datetimeFigureOut">
              <a:rPr lang="en-US" smtClean="0"/>
              <a:t>8/27/2018</a:t>
            </a:fld>
            <a:endParaRPr lang="en-US"/>
          </a:p>
        </p:txBody>
      </p:sp>
      <p:sp>
        <p:nvSpPr>
          <p:cNvPr id="5" name="Footer Placeholder 4">
            <a:extLst>
              <a:ext uri="{FF2B5EF4-FFF2-40B4-BE49-F238E27FC236}">
                <a16:creationId xmlns:a16="http://schemas.microsoft.com/office/drawing/2014/main" id="{EAA0A53B-572E-4AFB-9BDB-B686BF393E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523BED-C8CB-4BAB-8B37-D3C198A408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ECD06-33C4-4E80-9F1F-6A31498531B4}" type="slidenum">
              <a:rPr lang="en-US" smtClean="0"/>
              <a:t>‹#›</a:t>
            </a:fld>
            <a:endParaRPr lang="en-US"/>
          </a:p>
        </p:txBody>
      </p:sp>
    </p:spTree>
    <p:extLst>
      <p:ext uri="{BB962C8B-B14F-4D97-AF65-F5344CB8AC3E}">
        <p14:creationId xmlns:p14="http://schemas.microsoft.com/office/powerpoint/2010/main" val="414143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hyperlink" Target="http://www.dhs.state.il.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9DE7B6-DC7C-4BA1-B406-EDDA0C0A31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4C2415-8D56-4A08-8CFE-D60C7BD068E2}"/>
              </a:ext>
            </a:extLst>
          </p:cNvPr>
          <p:cNvSpPr>
            <a:spLocks noGrp="1"/>
          </p:cNvSpPr>
          <p:nvPr>
            <p:ph type="ctrTitle"/>
          </p:nvPr>
        </p:nvSpPr>
        <p:spPr>
          <a:xfrm>
            <a:off x="5189620" y="1306071"/>
            <a:ext cx="5478379" cy="2663407"/>
          </a:xfrm>
        </p:spPr>
        <p:txBody>
          <a:bodyPr>
            <a:normAutofit/>
          </a:bodyPr>
          <a:lstStyle/>
          <a:p>
            <a:pPr algn="l"/>
            <a:r>
              <a:rPr lang="en-US" sz="5000" b="1">
                <a:solidFill>
                  <a:srgbClr val="FFFFFF"/>
                </a:solidFill>
                <a:latin typeface="Arial Black" panose="020B0A04020102020204" pitchFamily="34" charset="0"/>
              </a:rPr>
              <a:t>The Division of </a:t>
            </a:r>
            <a:br>
              <a:rPr lang="en-US" sz="5000" b="1">
                <a:solidFill>
                  <a:srgbClr val="FFFFFF"/>
                </a:solidFill>
                <a:latin typeface="Arial Black" panose="020B0A04020102020204" pitchFamily="34" charset="0"/>
              </a:rPr>
            </a:br>
            <a:r>
              <a:rPr lang="en-US" sz="5000" b="1">
                <a:solidFill>
                  <a:srgbClr val="FFFFFF"/>
                </a:solidFill>
                <a:latin typeface="Arial Black" panose="020B0A04020102020204" pitchFamily="34" charset="0"/>
              </a:rPr>
              <a:t>Rehabilitation Services</a:t>
            </a:r>
          </a:p>
        </p:txBody>
      </p:sp>
      <p:sp>
        <p:nvSpPr>
          <p:cNvPr id="3" name="Subtitle 2">
            <a:extLst>
              <a:ext uri="{FF2B5EF4-FFF2-40B4-BE49-F238E27FC236}">
                <a16:creationId xmlns:a16="http://schemas.microsoft.com/office/drawing/2014/main" id="{1095789C-60D1-4673-A3B7-ABBFA6AFEEDF}"/>
              </a:ext>
            </a:extLst>
          </p:cNvPr>
          <p:cNvSpPr>
            <a:spLocks noGrp="1"/>
          </p:cNvSpPr>
          <p:nvPr>
            <p:ph type="subTitle" idx="1"/>
          </p:nvPr>
        </p:nvSpPr>
        <p:spPr>
          <a:xfrm>
            <a:off x="5189620" y="4106005"/>
            <a:ext cx="5478380" cy="1577166"/>
          </a:xfrm>
        </p:spPr>
        <p:txBody>
          <a:bodyPr>
            <a:normAutofit/>
          </a:bodyPr>
          <a:lstStyle/>
          <a:p>
            <a:pPr algn="l"/>
            <a:r>
              <a:rPr lang="en-US" b="1" dirty="0">
                <a:solidFill>
                  <a:srgbClr val="FFFF00"/>
                </a:solidFill>
                <a:latin typeface="Verdana" panose="020B0604030504040204" pitchFamily="34" charset="0"/>
              </a:rPr>
              <a:t>N</a:t>
            </a:r>
            <a:r>
              <a:rPr lang="en-US" b="1" dirty="0">
                <a:solidFill>
                  <a:srgbClr val="FFFF00"/>
                </a:solidFill>
                <a:effectLst/>
                <a:latin typeface="Verdana" panose="020B0604030504040204" pitchFamily="34" charset="0"/>
              </a:rPr>
              <a:t>ew challenges!</a:t>
            </a:r>
          </a:p>
          <a:p>
            <a:pPr algn="l"/>
            <a:endParaRPr lang="en-US" b="1" dirty="0">
              <a:solidFill>
                <a:srgbClr val="FFFFFF"/>
              </a:solidFill>
              <a:latin typeface="Verdana" panose="020B0604030504040204" pitchFamily="34" charset="0"/>
            </a:endParaRPr>
          </a:p>
          <a:p>
            <a:pPr algn="l"/>
            <a:r>
              <a:rPr lang="en-US" b="1" dirty="0">
                <a:solidFill>
                  <a:srgbClr val="FFFF00"/>
                </a:solidFill>
                <a:effectLst/>
                <a:latin typeface="Verdana" panose="020B0604030504040204" pitchFamily="34" charset="0"/>
              </a:rPr>
              <a:t>New opportunities!</a:t>
            </a:r>
            <a:endParaRPr lang="en-US" dirty="0">
              <a:solidFill>
                <a:srgbClr val="FFFF00"/>
              </a:solidFill>
            </a:endParaRPr>
          </a:p>
        </p:txBody>
      </p:sp>
      <p:pic>
        <p:nvPicPr>
          <p:cNvPr id="4" name="Picture 3">
            <a:extLst>
              <a:ext uri="{FF2B5EF4-FFF2-40B4-BE49-F238E27FC236}">
                <a16:creationId xmlns:a16="http://schemas.microsoft.com/office/drawing/2014/main" id="{B843C4DD-F560-46D2-81CD-A3042B7F74F9}"/>
              </a:ext>
            </a:extLst>
          </p:cNvPr>
          <p:cNvPicPr>
            <a:picLocks noChangeAspect="1"/>
          </p:cNvPicPr>
          <p:nvPr/>
        </p:nvPicPr>
        <p:blipFill>
          <a:blip r:embed="rId4"/>
          <a:stretch>
            <a:fillRect/>
          </a:stretch>
        </p:blipFill>
        <p:spPr>
          <a:xfrm>
            <a:off x="960862" y="2479993"/>
            <a:ext cx="2579974" cy="1304928"/>
          </a:xfrm>
          <a:prstGeom prst="rect">
            <a:avLst/>
          </a:prstGeom>
        </p:spPr>
      </p:pic>
      <p:sp>
        <p:nvSpPr>
          <p:cNvPr id="5" name="TextBox 4">
            <a:extLst>
              <a:ext uri="{FF2B5EF4-FFF2-40B4-BE49-F238E27FC236}">
                <a16:creationId xmlns:a16="http://schemas.microsoft.com/office/drawing/2014/main" id="{95DB302E-C6B6-44C1-A7B3-1775371866F1}"/>
              </a:ext>
            </a:extLst>
          </p:cNvPr>
          <p:cNvSpPr txBox="1"/>
          <p:nvPr/>
        </p:nvSpPr>
        <p:spPr>
          <a:xfrm>
            <a:off x="509666" y="5921115"/>
            <a:ext cx="11287593" cy="646331"/>
          </a:xfrm>
          <a:prstGeom prst="rect">
            <a:avLst/>
          </a:prstGeom>
          <a:noFill/>
        </p:spPr>
        <p:txBody>
          <a:bodyPr wrap="square" rtlCol="0">
            <a:spAutoFit/>
          </a:bodyPr>
          <a:lstStyle/>
          <a:p>
            <a:r>
              <a:rPr lang="en-US" dirty="0"/>
              <a:t>Welcome to a short presentation about the Illinois Department of Human Services, Division of Rehabilitation Services.  We invite you to look at new challenges and new opportunities that might be available.</a:t>
            </a:r>
          </a:p>
        </p:txBody>
      </p:sp>
      <p:pic>
        <p:nvPicPr>
          <p:cNvPr id="8" name="Recorded Sound">
            <a:hlinkClick r:id="" action="ppaction://media"/>
            <a:extLst>
              <a:ext uri="{FF2B5EF4-FFF2-40B4-BE49-F238E27FC236}">
                <a16:creationId xmlns:a16="http://schemas.microsoft.com/office/drawing/2014/main" id="{025DDD04-DEE0-42F9-9384-6E5B1515CFC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466886904"/>
      </p:ext>
    </p:extLst>
  </p:cSld>
  <p:clrMapOvr>
    <a:masterClrMapping/>
  </p:clrMapOvr>
  <p:transition spd="slow" advClick="0"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
                <p:cTn id="9" fill="remove" display="0">
                  <p:stCondLst>
                    <p:cond delay="indefinite"/>
                  </p:stCondLst>
                  <p:endCondLst>
                    <p:cond evt="onStopAudio" delay="0">
                      <p:tgtEl>
                        <p:sldTgt/>
                      </p:tgtEl>
                    </p:cond>
                  </p:endCondLst>
                </p:cTn>
                <p:tgtEl>
                  <p:spTgt spid="8"/>
                </p:tgtEl>
              </p:cMediaNode>
            </p:audio>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207BC88-3941-4F5E-BAA5-73C845445607}"/>
              </a:ext>
            </a:extLst>
          </p:cNvPr>
          <p:cNvSpPr>
            <a:spLocks noGrp="1"/>
          </p:cNvSpPr>
          <p:nvPr>
            <p:ph type="title"/>
          </p:nvPr>
        </p:nvSpPr>
        <p:spPr>
          <a:xfrm>
            <a:off x="6094105" y="802955"/>
            <a:ext cx="4977976" cy="5053835"/>
          </a:xfrm>
        </p:spPr>
        <p:txBody>
          <a:bodyPr vert="horz" lIns="91440" tIns="45720" rIns="91440" bIns="45720" rtlCol="0">
            <a:normAutofit/>
          </a:bodyPr>
          <a:lstStyle/>
          <a:p>
            <a:pPr algn="ctr"/>
            <a:r>
              <a:rPr lang="en-US" sz="5400" b="1" dirty="0">
                <a:solidFill>
                  <a:srgbClr val="000000"/>
                </a:solidFill>
                <a:latin typeface="+mn-lt"/>
              </a:rPr>
              <a:t>Do you want to work?</a:t>
            </a:r>
          </a:p>
        </p:txBody>
      </p:sp>
      <p:sp>
        <p:nvSpPr>
          <p:cNvPr id="53" name="Freeform 62">
            <a:extLst>
              <a:ext uri="{FF2B5EF4-FFF2-40B4-BE49-F238E27FC236}">
                <a16:creationId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4" name="Content Placeholder 3">
            <a:extLst>
              <a:ext uri="{FF2B5EF4-FFF2-40B4-BE49-F238E27FC236}">
                <a16:creationId xmlns:a16="http://schemas.microsoft.com/office/drawing/2014/main" id="{37DE08EF-0BAD-423E-AF26-E442B4F03DEC}"/>
              </a:ext>
            </a:extLst>
          </p:cNvPr>
          <p:cNvPicPr>
            <a:picLocks noChangeAspect="1"/>
          </p:cNvPicPr>
          <p:nvPr/>
        </p:nvPicPr>
        <p:blipFill rotWithShape="1">
          <a:blip r:embed="rId3">
            <a:alphaModFix/>
          </a:blip>
          <a:srcRect l="20762" r="19524"/>
          <a:stretch/>
        </p:blipFill>
        <p:spPr>
          <a:xfrm>
            <a:off x="-1" y="8971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extBox 3">
            <a:extLst>
              <a:ext uri="{FF2B5EF4-FFF2-40B4-BE49-F238E27FC236}">
                <a16:creationId xmlns:a16="http://schemas.microsoft.com/office/drawing/2014/main" id="{E67A5828-D62F-41BA-9BCA-3740F988199C}"/>
              </a:ext>
            </a:extLst>
          </p:cNvPr>
          <p:cNvSpPr txBox="1"/>
          <p:nvPr/>
        </p:nvSpPr>
        <p:spPr>
          <a:xfrm>
            <a:off x="5164394" y="5157066"/>
            <a:ext cx="6837398" cy="1200329"/>
          </a:xfrm>
          <a:prstGeom prst="rect">
            <a:avLst/>
          </a:prstGeom>
          <a:noFill/>
        </p:spPr>
        <p:txBody>
          <a:bodyPr wrap="square" rtlCol="0">
            <a:spAutoFit/>
          </a:bodyPr>
          <a:lstStyle/>
          <a:p>
            <a:r>
              <a:rPr lang="en-US" dirty="0"/>
              <a:t>Sometimes, finding a job can be difficult.  It can be even harder if you have limitations.  Limitations have many causes. Accidents, injuries, trauma and things you were born with might make it much harder for you to find a job.</a:t>
            </a:r>
          </a:p>
        </p:txBody>
      </p:sp>
    </p:spTree>
    <p:extLst>
      <p:ext uri="{BB962C8B-B14F-4D97-AF65-F5344CB8AC3E}">
        <p14:creationId xmlns:p14="http://schemas.microsoft.com/office/powerpoint/2010/main" val="663604828"/>
      </p:ext>
    </p:extLst>
  </p:cSld>
  <p:clrMapOvr>
    <a:masterClrMapping/>
  </p:clrMapOvr>
  <p:transition spd="slow" advClick="0"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38705F-2EB7-49AB-929E-27344F594EAE}"/>
              </a:ext>
            </a:extLst>
          </p:cNvPr>
          <p:cNvPicPr>
            <a:picLocks noChangeAspect="1"/>
          </p:cNvPicPr>
          <p:nvPr/>
        </p:nvPicPr>
        <p:blipFill>
          <a:blip r:embed="rId2"/>
          <a:stretch>
            <a:fillRect/>
          </a:stretch>
        </p:blipFill>
        <p:spPr>
          <a:xfrm>
            <a:off x="716166" y="581336"/>
            <a:ext cx="2381250" cy="2381250"/>
          </a:xfrm>
          <a:prstGeom prst="rect">
            <a:avLst/>
          </a:prstGeom>
          <a:effectLst>
            <a:softEdge rad="31750"/>
          </a:effectLst>
        </p:spPr>
      </p:pic>
      <p:pic>
        <p:nvPicPr>
          <p:cNvPr id="3" name="Picture 2">
            <a:extLst>
              <a:ext uri="{FF2B5EF4-FFF2-40B4-BE49-F238E27FC236}">
                <a16:creationId xmlns:a16="http://schemas.microsoft.com/office/drawing/2014/main" id="{57DBEAAE-5BDA-4B83-9613-2811DBBC12CE}"/>
              </a:ext>
            </a:extLst>
          </p:cNvPr>
          <p:cNvPicPr>
            <a:picLocks noChangeAspect="1"/>
          </p:cNvPicPr>
          <p:nvPr/>
        </p:nvPicPr>
        <p:blipFill>
          <a:blip r:embed="rId3"/>
          <a:stretch>
            <a:fillRect/>
          </a:stretch>
        </p:blipFill>
        <p:spPr>
          <a:xfrm>
            <a:off x="3697060" y="653765"/>
            <a:ext cx="2381249" cy="2381249"/>
          </a:xfrm>
          <a:prstGeom prst="rect">
            <a:avLst/>
          </a:prstGeom>
        </p:spPr>
      </p:pic>
      <p:pic>
        <p:nvPicPr>
          <p:cNvPr id="4" name="Picture 3">
            <a:extLst>
              <a:ext uri="{FF2B5EF4-FFF2-40B4-BE49-F238E27FC236}">
                <a16:creationId xmlns:a16="http://schemas.microsoft.com/office/drawing/2014/main" id="{668E1F88-C528-4011-A6AE-BD428D6304B3}"/>
              </a:ext>
            </a:extLst>
          </p:cNvPr>
          <p:cNvPicPr>
            <a:picLocks noChangeAspect="1"/>
          </p:cNvPicPr>
          <p:nvPr/>
        </p:nvPicPr>
        <p:blipFill>
          <a:blip r:embed="rId4"/>
          <a:stretch>
            <a:fillRect/>
          </a:stretch>
        </p:blipFill>
        <p:spPr>
          <a:xfrm>
            <a:off x="9232447" y="640526"/>
            <a:ext cx="2381250" cy="2381250"/>
          </a:xfrm>
          <a:prstGeom prst="rect">
            <a:avLst/>
          </a:prstGeom>
        </p:spPr>
      </p:pic>
      <p:pic>
        <p:nvPicPr>
          <p:cNvPr id="5" name="Picture 4">
            <a:extLst>
              <a:ext uri="{FF2B5EF4-FFF2-40B4-BE49-F238E27FC236}">
                <a16:creationId xmlns:a16="http://schemas.microsoft.com/office/drawing/2014/main" id="{613F2F74-8AA9-4D11-B9B5-F10E06AF2FBF}"/>
              </a:ext>
            </a:extLst>
          </p:cNvPr>
          <p:cNvPicPr>
            <a:picLocks noChangeAspect="1"/>
          </p:cNvPicPr>
          <p:nvPr/>
        </p:nvPicPr>
        <p:blipFill>
          <a:blip r:embed="rId5"/>
          <a:stretch>
            <a:fillRect/>
          </a:stretch>
        </p:blipFill>
        <p:spPr>
          <a:xfrm>
            <a:off x="447675" y="3283404"/>
            <a:ext cx="2381250" cy="2381250"/>
          </a:xfrm>
          <a:prstGeom prst="rect">
            <a:avLst/>
          </a:prstGeom>
        </p:spPr>
      </p:pic>
      <p:pic>
        <p:nvPicPr>
          <p:cNvPr id="6" name="Picture 5">
            <a:extLst>
              <a:ext uri="{FF2B5EF4-FFF2-40B4-BE49-F238E27FC236}">
                <a16:creationId xmlns:a16="http://schemas.microsoft.com/office/drawing/2014/main" id="{98CFE140-90DC-47FD-938A-D565EDB65D9E}"/>
              </a:ext>
            </a:extLst>
          </p:cNvPr>
          <p:cNvPicPr>
            <a:picLocks noChangeAspect="1"/>
          </p:cNvPicPr>
          <p:nvPr/>
        </p:nvPicPr>
        <p:blipFill>
          <a:blip r:embed="rId6"/>
          <a:stretch>
            <a:fillRect/>
          </a:stretch>
        </p:blipFill>
        <p:spPr>
          <a:xfrm>
            <a:off x="3744684" y="3331028"/>
            <a:ext cx="2333625" cy="2333625"/>
          </a:xfrm>
          <a:prstGeom prst="rect">
            <a:avLst/>
          </a:prstGeom>
        </p:spPr>
      </p:pic>
      <p:pic>
        <p:nvPicPr>
          <p:cNvPr id="7" name="Picture 6">
            <a:extLst>
              <a:ext uri="{FF2B5EF4-FFF2-40B4-BE49-F238E27FC236}">
                <a16:creationId xmlns:a16="http://schemas.microsoft.com/office/drawing/2014/main" id="{293F3F16-82B8-4CEE-A75B-5033D100BF31}"/>
              </a:ext>
            </a:extLst>
          </p:cNvPr>
          <p:cNvPicPr>
            <a:picLocks noChangeAspect="1"/>
          </p:cNvPicPr>
          <p:nvPr/>
        </p:nvPicPr>
        <p:blipFill>
          <a:blip r:embed="rId7"/>
          <a:stretch>
            <a:fillRect/>
          </a:stretch>
        </p:blipFill>
        <p:spPr>
          <a:xfrm>
            <a:off x="9232447" y="3283403"/>
            <a:ext cx="2381250" cy="2381250"/>
          </a:xfrm>
          <a:prstGeom prst="rect">
            <a:avLst/>
          </a:prstGeom>
        </p:spPr>
      </p:pic>
      <p:pic>
        <p:nvPicPr>
          <p:cNvPr id="8" name="Picture 7">
            <a:extLst>
              <a:ext uri="{FF2B5EF4-FFF2-40B4-BE49-F238E27FC236}">
                <a16:creationId xmlns:a16="http://schemas.microsoft.com/office/drawing/2014/main" id="{D8149935-B3B7-40F5-A55C-AE8F18EA8724}"/>
              </a:ext>
            </a:extLst>
          </p:cNvPr>
          <p:cNvPicPr>
            <a:picLocks noChangeAspect="1"/>
          </p:cNvPicPr>
          <p:nvPr/>
        </p:nvPicPr>
        <p:blipFill>
          <a:blip r:embed="rId8"/>
          <a:stretch>
            <a:fillRect/>
          </a:stretch>
        </p:blipFill>
        <p:spPr>
          <a:xfrm>
            <a:off x="6564764" y="3283402"/>
            <a:ext cx="2381250" cy="2381250"/>
          </a:xfrm>
          <a:prstGeom prst="rect">
            <a:avLst/>
          </a:prstGeom>
        </p:spPr>
      </p:pic>
      <p:pic>
        <p:nvPicPr>
          <p:cNvPr id="9" name="Picture 8">
            <a:extLst>
              <a:ext uri="{FF2B5EF4-FFF2-40B4-BE49-F238E27FC236}">
                <a16:creationId xmlns:a16="http://schemas.microsoft.com/office/drawing/2014/main" id="{65C8F26F-4C66-4581-86B7-C5C241C6A3FA}"/>
              </a:ext>
            </a:extLst>
          </p:cNvPr>
          <p:cNvPicPr>
            <a:picLocks noChangeAspect="1"/>
          </p:cNvPicPr>
          <p:nvPr/>
        </p:nvPicPr>
        <p:blipFill>
          <a:blip r:embed="rId9"/>
          <a:stretch>
            <a:fillRect/>
          </a:stretch>
        </p:blipFill>
        <p:spPr>
          <a:xfrm>
            <a:off x="6291941" y="581335"/>
            <a:ext cx="2499633" cy="2499633"/>
          </a:xfrm>
          <a:prstGeom prst="rect">
            <a:avLst/>
          </a:prstGeom>
        </p:spPr>
      </p:pic>
      <p:pic>
        <p:nvPicPr>
          <p:cNvPr id="10" name="Picture 9">
            <a:extLst>
              <a:ext uri="{FF2B5EF4-FFF2-40B4-BE49-F238E27FC236}">
                <a16:creationId xmlns:a16="http://schemas.microsoft.com/office/drawing/2014/main" id="{5FD26000-17C4-4422-84C6-02DAEAABDA97}"/>
              </a:ext>
            </a:extLst>
          </p:cNvPr>
          <p:cNvPicPr>
            <a:picLocks noChangeAspect="1"/>
          </p:cNvPicPr>
          <p:nvPr/>
        </p:nvPicPr>
        <p:blipFill>
          <a:blip r:embed="rId10"/>
          <a:stretch>
            <a:fillRect/>
          </a:stretch>
        </p:blipFill>
        <p:spPr>
          <a:xfrm>
            <a:off x="3097416" y="1749965"/>
            <a:ext cx="6120563" cy="2993546"/>
          </a:xfrm>
          <a:prstGeom prst="rect">
            <a:avLst/>
          </a:prstGeom>
        </p:spPr>
      </p:pic>
      <p:sp>
        <p:nvSpPr>
          <p:cNvPr id="11" name="TextBox 10">
            <a:extLst>
              <a:ext uri="{FF2B5EF4-FFF2-40B4-BE49-F238E27FC236}">
                <a16:creationId xmlns:a16="http://schemas.microsoft.com/office/drawing/2014/main" id="{5237486E-5256-4FD8-9141-D99F11666335}"/>
              </a:ext>
            </a:extLst>
          </p:cNvPr>
          <p:cNvSpPr txBox="1"/>
          <p:nvPr/>
        </p:nvSpPr>
        <p:spPr>
          <a:xfrm>
            <a:off x="314793" y="5876144"/>
            <a:ext cx="11587397" cy="646331"/>
          </a:xfrm>
          <a:prstGeom prst="rect">
            <a:avLst/>
          </a:prstGeom>
          <a:noFill/>
        </p:spPr>
        <p:txBody>
          <a:bodyPr wrap="square" rtlCol="0">
            <a:spAutoFit/>
          </a:bodyPr>
          <a:lstStyle/>
          <a:p>
            <a:r>
              <a:rPr lang="en-US" dirty="0"/>
              <a:t>The Division of Rehabilitation Services is here to help people who have limitations to work, find and keep a job.  We are the lead agency in the State of Illinois dedicated to helping people with disabilities find employment.</a:t>
            </a:r>
          </a:p>
        </p:txBody>
      </p:sp>
    </p:spTree>
    <p:extLst>
      <p:ext uri="{BB962C8B-B14F-4D97-AF65-F5344CB8AC3E}">
        <p14:creationId xmlns:p14="http://schemas.microsoft.com/office/powerpoint/2010/main" val="105619661"/>
      </p:ext>
    </p:extLst>
  </p:cSld>
  <p:clrMapOvr>
    <a:masterClrMapping/>
  </p:clrMapOvr>
  <p:transition spd="slow"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2"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par>
                          <p:cTn id="48" fill="hold">
                            <p:stCondLst>
                              <p:cond delay="7000"/>
                            </p:stCondLst>
                            <p:childTnLst>
                              <p:par>
                                <p:cTn id="49" presetID="42" presetClass="entr" presetSubtype="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750" fill="hold"/>
                                        <p:tgtEl>
                                          <p:spTgt spid="10"/>
                                        </p:tgtEl>
                                        <p:attrNameLst>
                                          <p:attrName>ppt_w</p:attrName>
                                        </p:attrNameLst>
                                      </p:cBhvr>
                                      <p:tavLst>
                                        <p:tav tm="0">
                                          <p:val>
                                            <p:fltVal val="0"/>
                                          </p:val>
                                        </p:tav>
                                        <p:tav tm="100000">
                                          <p:val>
                                            <p:strVal val="#ppt_w"/>
                                          </p:val>
                                        </p:tav>
                                      </p:tavLst>
                                    </p:anim>
                                    <p:anim calcmode="lin" valueType="num">
                                      <p:cBhvr>
                                        <p:cTn id="58" dur="750" fill="hold"/>
                                        <p:tgtEl>
                                          <p:spTgt spid="10"/>
                                        </p:tgtEl>
                                        <p:attrNameLst>
                                          <p:attrName>ppt_h</p:attrName>
                                        </p:attrNameLst>
                                      </p:cBhvr>
                                      <p:tavLst>
                                        <p:tav tm="0">
                                          <p:val>
                                            <p:fltVal val="0"/>
                                          </p:val>
                                        </p:tav>
                                        <p:tav tm="100000">
                                          <p:val>
                                            <p:strVal val="#ppt_h"/>
                                          </p:val>
                                        </p:tav>
                                      </p:tavLst>
                                    </p:anim>
                                    <p:animEffect transition="in" filter="fade">
                                      <p:cBhvr>
                                        <p:cTn id="5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C5447C-0F91-447C-80E0-295958B65B18}"/>
              </a:ext>
            </a:extLst>
          </p:cNvPr>
          <p:cNvSpPr/>
          <p:nvPr/>
        </p:nvSpPr>
        <p:spPr>
          <a:xfrm>
            <a:off x="5727618" y="1393178"/>
            <a:ext cx="1286639" cy="3154710"/>
          </a:xfrm>
          <a:prstGeom prst="rect">
            <a:avLst/>
          </a:prstGeom>
          <a:noFill/>
        </p:spPr>
        <p:txBody>
          <a:bodyPr wrap="square" lIns="91440" tIns="45720" rIns="91440" bIns="45720">
            <a:spAutoFit/>
          </a:bodyPr>
          <a:lstStyle/>
          <a:p>
            <a:pPr algn="ctr"/>
            <a:r>
              <a:rPr lang="en-US" sz="199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4" name="TextBox 3">
            <a:extLst>
              <a:ext uri="{FF2B5EF4-FFF2-40B4-BE49-F238E27FC236}">
                <a16:creationId xmlns:a16="http://schemas.microsoft.com/office/drawing/2014/main" id="{5F900149-63DD-46F9-AD6F-19A8DF166149}"/>
              </a:ext>
            </a:extLst>
          </p:cNvPr>
          <p:cNvSpPr txBox="1"/>
          <p:nvPr/>
        </p:nvSpPr>
        <p:spPr>
          <a:xfrm>
            <a:off x="3703899" y="1493205"/>
            <a:ext cx="6435524" cy="3785652"/>
          </a:xfrm>
          <a:prstGeom prst="rect">
            <a:avLst/>
          </a:prstGeom>
          <a:noFill/>
        </p:spPr>
        <p:txBody>
          <a:bodyPr wrap="square" rtlCol="0">
            <a:spAutoFit/>
          </a:bodyPr>
          <a:lstStyle/>
          <a:p>
            <a:pPr marL="285750" indent="-285750">
              <a:buFont typeface="Wingdings" panose="05000000000000000000" pitchFamily="2" charset="2"/>
              <a:buChar char="ü"/>
            </a:pPr>
            <a:r>
              <a:rPr lang="en-US" sz="4000" dirty="0"/>
              <a:t>Name</a:t>
            </a:r>
          </a:p>
          <a:p>
            <a:pPr marL="285750" indent="-285750">
              <a:buFont typeface="Wingdings" panose="05000000000000000000" pitchFamily="2" charset="2"/>
              <a:buChar char="ü"/>
            </a:pPr>
            <a:r>
              <a:rPr lang="en-US" sz="4000" dirty="0"/>
              <a:t>Address</a:t>
            </a:r>
          </a:p>
          <a:p>
            <a:pPr marL="285750" indent="-285750">
              <a:buFont typeface="Wingdings" panose="05000000000000000000" pitchFamily="2" charset="2"/>
              <a:buChar char="ü"/>
            </a:pPr>
            <a:r>
              <a:rPr lang="en-US" sz="4000" dirty="0"/>
              <a:t>Phone Number</a:t>
            </a:r>
          </a:p>
          <a:p>
            <a:pPr marL="285750" indent="-285750">
              <a:buFont typeface="Wingdings" panose="05000000000000000000" pitchFamily="2" charset="2"/>
              <a:buChar char="ü"/>
            </a:pPr>
            <a:r>
              <a:rPr lang="en-US" sz="4000" dirty="0"/>
              <a:t>Social Security Number</a:t>
            </a:r>
          </a:p>
          <a:p>
            <a:pPr marL="285750" indent="-285750">
              <a:buFont typeface="Wingdings" panose="05000000000000000000" pitchFamily="2" charset="2"/>
              <a:buChar char="ü"/>
            </a:pPr>
            <a:r>
              <a:rPr lang="en-US" sz="4000" dirty="0"/>
              <a:t>What limitations do you have?</a:t>
            </a:r>
          </a:p>
        </p:txBody>
      </p:sp>
      <p:pic>
        <p:nvPicPr>
          <p:cNvPr id="5" name="Picture 4">
            <a:extLst>
              <a:ext uri="{FF2B5EF4-FFF2-40B4-BE49-F238E27FC236}">
                <a16:creationId xmlns:a16="http://schemas.microsoft.com/office/drawing/2014/main" id="{2C4C9A9F-AC91-4205-90ED-AD43A19E0DC0}"/>
              </a:ext>
            </a:extLst>
          </p:cNvPr>
          <p:cNvPicPr>
            <a:picLocks noChangeAspect="1"/>
          </p:cNvPicPr>
          <p:nvPr/>
        </p:nvPicPr>
        <p:blipFill>
          <a:blip r:embed="rId2"/>
          <a:stretch>
            <a:fillRect/>
          </a:stretch>
        </p:blipFill>
        <p:spPr>
          <a:xfrm>
            <a:off x="8706889" y="4556186"/>
            <a:ext cx="2581156" cy="1891534"/>
          </a:xfrm>
          <a:prstGeom prst="rect">
            <a:avLst/>
          </a:prstGeom>
        </p:spPr>
      </p:pic>
      <p:pic>
        <p:nvPicPr>
          <p:cNvPr id="6" name="Picture 5">
            <a:extLst>
              <a:ext uri="{FF2B5EF4-FFF2-40B4-BE49-F238E27FC236}">
                <a16:creationId xmlns:a16="http://schemas.microsoft.com/office/drawing/2014/main" id="{1A9C25C5-8588-4B74-95D9-C84BF0006D28}"/>
              </a:ext>
            </a:extLst>
          </p:cNvPr>
          <p:cNvPicPr>
            <a:picLocks noChangeAspect="1"/>
          </p:cNvPicPr>
          <p:nvPr/>
        </p:nvPicPr>
        <p:blipFill>
          <a:blip r:embed="rId3"/>
          <a:stretch>
            <a:fillRect/>
          </a:stretch>
        </p:blipFill>
        <p:spPr>
          <a:xfrm>
            <a:off x="9378697" y="1270109"/>
            <a:ext cx="2555253" cy="2555253"/>
          </a:xfrm>
          <a:prstGeom prst="rect">
            <a:avLst/>
          </a:prstGeom>
        </p:spPr>
      </p:pic>
      <p:pic>
        <p:nvPicPr>
          <p:cNvPr id="7" name="Picture 6">
            <a:extLst>
              <a:ext uri="{FF2B5EF4-FFF2-40B4-BE49-F238E27FC236}">
                <a16:creationId xmlns:a16="http://schemas.microsoft.com/office/drawing/2014/main" id="{01202AC2-A7CD-4E65-BA72-26D248828B70}"/>
              </a:ext>
            </a:extLst>
          </p:cNvPr>
          <p:cNvPicPr>
            <a:picLocks noChangeAspect="1"/>
          </p:cNvPicPr>
          <p:nvPr/>
        </p:nvPicPr>
        <p:blipFill>
          <a:blip r:embed="rId4"/>
          <a:stretch>
            <a:fillRect/>
          </a:stretch>
        </p:blipFill>
        <p:spPr>
          <a:xfrm>
            <a:off x="752651" y="438673"/>
            <a:ext cx="2815708" cy="2109063"/>
          </a:xfrm>
          <a:prstGeom prst="rect">
            <a:avLst/>
          </a:prstGeom>
        </p:spPr>
      </p:pic>
      <p:sp>
        <p:nvSpPr>
          <p:cNvPr id="8" name="TextBox 7">
            <a:extLst>
              <a:ext uri="{FF2B5EF4-FFF2-40B4-BE49-F238E27FC236}">
                <a16:creationId xmlns:a16="http://schemas.microsoft.com/office/drawing/2014/main" id="{FA5C0BEE-D13B-471B-BF9F-DAD8B04582EE}"/>
              </a:ext>
            </a:extLst>
          </p:cNvPr>
          <p:cNvSpPr txBox="1"/>
          <p:nvPr/>
        </p:nvSpPr>
        <p:spPr>
          <a:xfrm>
            <a:off x="517861" y="5401623"/>
            <a:ext cx="6100996" cy="923330"/>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How do we start?  We need to know who you are.  We will ask some questions to make a referral for services.  We have 45 offices around the state.  </a:t>
            </a:r>
            <a:endParaRPr lang="en-US" dirty="0"/>
          </a:p>
        </p:txBody>
      </p:sp>
      <p:sp>
        <p:nvSpPr>
          <p:cNvPr id="9" name="TextBox 8">
            <a:extLst>
              <a:ext uri="{FF2B5EF4-FFF2-40B4-BE49-F238E27FC236}">
                <a16:creationId xmlns:a16="http://schemas.microsoft.com/office/drawing/2014/main" id="{B54C8AF5-2A59-48BB-9E0A-26E08041DFE5}"/>
              </a:ext>
            </a:extLst>
          </p:cNvPr>
          <p:cNvSpPr txBox="1"/>
          <p:nvPr/>
        </p:nvSpPr>
        <p:spPr>
          <a:xfrm>
            <a:off x="449704" y="5696540"/>
            <a:ext cx="7375161" cy="923330"/>
          </a:xfrm>
          <a:prstGeom prst="rect">
            <a:avLst/>
          </a:prstGeom>
          <a:noFill/>
        </p:spPr>
        <p:txBody>
          <a:bodyPr wrap="square" rtlCol="0">
            <a:spAutoFit/>
          </a:bodyPr>
          <a:lstStyle/>
          <a:p>
            <a:r>
              <a:rPr lang="en-US">
                <a:latin typeface="Calibri" panose="020F0502020204030204" pitchFamily="34" charset="0"/>
                <a:ea typeface="Calibri" panose="020F0502020204030204" pitchFamily="34" charset="0"/>
                <a:cs typeface="Times New Roman" panose="02020603050405020304" pitchFamily="18" charset="0"/>
              </a:rPr>
              <a:t>You can make a referral at any office, over the phone or online.  We just need to know your name, address, phone number, Social Security number and what keeps you from finding a job.</a:t>
            </a:r>
            <a:endParaRPr lang="en-US" dirty="0"/>
          </a:p>
        </p:txBody>
      </p:sp>
    </p:spTree>
    <p:extLst>
      <p:ext uri="{BB962C8B-B14F-4D97-AF65-F5344CB8AC3E}">
        <p14:creationId xmlns:p14="http://schemas.microsoft.com/office/powerpoint/2010/main" val="2071588449"/>
      </p:ext>
    </p:extLst>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800"/>
                                  </p:stCondLst>
                                  <p:childTnLst>
                                    <p:animEffect transition="out" filter="fade">
                                      <p:cBhvr>
                                        <p:cTn id="6" dur="4300"/>
                                        <p:tgtEl>
                                          <p:spTgt spid="8"/>
                                        </p:tgtEl>
                                      </p:cBhvr>
                                    </p:animEffect>
                                    <p:set>
                                      <p:cBhvr>
                                        <p:cTn id="7" dur="1" fill="hold">
                                          <p:stCondLst>
                                            <p:cond delay="4299"/>
                                          </p:stCondLst>
                                        </p:cTn>
                                        <p:tgtEl>
                                          <p:spTgt spid="8"/>
                                        </p:tgtEl>
                                        <p:attrNameLst>
                                          <p:attrName>style.visibility</p:attrName>
                                        </p:attrNameLst>
                                      </p:cBhvr>
                                      <p:to>
                                        <p:strVal val="hidden"/>
                                      </p:to>
                                    </p:set>
                                  </p:childTnLst>
                                </p:cTn>
                              </p:par>
                              <p:par>
                                <p:cTn id="8" presetID="4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200"/>
                                        <p:tgtEl>
                                          <p:spTgt spid="3"/>
                                        </p:tgtEl>
                                      </p:cBhvr>
                                    </p:animEffect>
                                    <p:anim calcmode="lin" valueType="num">
                                      <p:cBhvr>
                                        <p:cTn id="11" dur="7200" fill="hold"/>
                                        <p:tgtEl>
                                          <p:spTgt spid="3"/>
                                        </p:tgtEl>
                                        <p:attrNameLst>
                                          <p:attrName>ppt_w</p:attrName>
                                        </p:attrNameLst>
                                      </p:cBhvr>
                                      <p:tavLst>
                                        <p:tav tm="0" fmla="#ppt_w*sin(2.5*pi*$)">
                                          <p:val>
                                            <p:fltVal val="0"/>
                                          </p:val>
                                        </p:tav>
                                        <p:tav tm="100000">
                                          <p:val>
                                            <p:fltVal val="1"/>
                                          </p:val>
                                        </p:tav>
                                      </p:tavLst>
                                    </p:anim>
                                    <p:anim calcmode="lin" valueType="num">
                                      <p:cBhvr>
                                        <p:cTn id="12" dur="72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720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72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500" fill="hold"/>
                                        <p:tgtEl>
                                          <p:spTgt spid="7"/>
                                        </p:tgtEl>
                                        <p:attrNameLst>
                                          <p:attrName>ppt_w</p:attrName>
                                        </p:attrNameLst>
                                      </p:cBhvr>
                                      <p:tavLst>
                                        <p:tav tm="0">
                                          <p:val>
                                            <p:fltVal val="0"/>
                                          </p:val>
                                        </p:tav>
                                        <p:tav tm="100000">
                                          <p:val>
                                            <p:strVal val="#ppt_w"/>
                                          </p:val>
                                        </p:tav>
                                      </p:tavLst>
                                    </p:anim>
                                    <p:anim calcmode="lin" valueType="num">
                                      <p:cBhvr>
                                        <p:cTn id="20" dur="1500" fill="hold"/>
                                        <p:tgtEl>
                                          <p:spTgt spid="7"/>
                                        </p:tgtEl>
                                        <p:attrNameLst>
                                          <p:attrName>ppt_h</p:attrName>
                                        </p:attrNameLst>
                                      </p:cBhvr>
                                      <p:tavLst>
                                        <p:tav tm="0">
                                          <p:val>
                                            <p:fltVal val="0"/>
                                          </p:val>
                                        </p:tav>
                                        <p:tav tm="100000">
                                          <p:val>
                                            <p:strVal val="#ppt_h"/>
                                          </p:val>
                                        </p:tav>
                                      </p:tavLst>
                                    </p:anim>
                                    <p:animEffect transition="in" filter="fade">
                                      <p:cBhvr>
                                        <p:cTn id="21" dur="1500"/>
                                        <p:tgtEl>
                                          <p:spTgt spid="7"/>
                                        </p:tgtEl>
                                      </p:cBhvr>
                                    </p:animEffect>
                                  </p:childTnLst>
                                </p:cTn>
                              </p:par>
                            </p:childTnLst>
                          </p:cTn>
                        </p:par>
                        <p:par>
                          <p:cTn id="22" fill="hold">
                            <p:stCondLst>
                              <p:cond delay="87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900" fill="hold"/>
                                        <p:tgtEl>
                                          <p:spTgt spid="5"/>
                                        </p:tgtEl>
                                        <p:attrNameLst>
                                          <p:attrName>ppt_w</p:attrName>
                                        </p:attrNameLst>
                                      </p:cBhvr>
                                      <p:tavLst>
                                        <p:tav tm="0">
                                          <p:val>
                                            <p:fltVal val="0"/>
                                          </p:val>
                                        </p:tav>
                                        <p:tav tm="100000">
                                          <p:val>
                                            <p:strVal val="#ppt_w"/>
                                          </p:val>
                                        </p:tav>
                                      </p:tavLst>
                                    </p:anim>
                                    <p:anim calcmode="lin" valueType="num">
                                      <p:cBhvr>
                                        <p:cTn id="26" dur="1900" fill="hold"/>
                                        <p:tgtEl>
                                          <p:spTgt spid="5"/>
                                        </p:tgtEl>
                                        <p:attrNameLst>
                                          <p:attrName>ppt_h</p:attrName>
                                        </p:attrNameLst>
                                      </p:cBhvr>
                                      <p:tavLst>
                                        <p:tav tm="0">
                                          <p:val>
                                            <p:fltVal val="0"/>
                                          </p:val>
                                        </p:tav>
                                        <p:tav tm="100000">
                                          <p:val>
                                            <p:strVal val="#ppt_h"/>
                                          </p:val>
                                        </p:tav>
                                      </p:tavLst>
                                    </p:anim>
                                    <p:animEffect transition="in" filter="fade">
                                      <p:cBhvr>
                                        <p:cTn id="27" dur="1900"/>
                                        <p:tgtEl>
                                          <p:spTgt spid="5"/>
                                        </p:tgtEl>
                                      </p:cBhvr>
                                    </p:animEffect>
                                  </p:childTnLst>
                                </p:cTn>
                              </p:par>
                            </p:childTnLst>
                          </p:cTn>
                        </p:par>
                        <p:par>
                          <p:cTn id="28" fill="hold">
                            <p:stCondLst>
                              <p:cond delay="106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3100" fill="hold"/>
                                        <p:tgtEl>
                                          <p:spTgt spid="6"/>
                                        </p:tgtEl>
                                        <p:attrNameLst>
                                          <p:attrName>ppt_w</p:attrName>
                                        </p:attrNameLst>
                                      </p:cBhvr>
                                      <p:tavLst>
                                        <p:tav tm="0">
                                          <p:val>
                                            <p:fltVal val="0"/>
                                          </p:val>
                                        </p:tav>
                                        <p:tav tm="100000">
                                          <p:val>
                                            <p:strVal val="#ppt_w"/>
                                          </p:val>
                                        </p:tav>
                                      </p:tavLst>
                                    </p:anim>
                                    <p:anim calcmode="lin" valueType="num">
                                      <p:cBhvr>
                                        <p:cTn id="32" dur="3100" fill="hold"/>
                                        <p:tgtEl>
                                          <p:spTgt spid="6"/>
                                        </p:tgtEl>
                                        <p:attrNameLst>
                                          <p:attrName>ppt_h</p:attrName>
                                        </p:attrNameLst>
                                      </p:cBhvr>
                                      <p:tavLst>
                                        <p:tav tm="0">
                                          <p:val>
                                            <p:fltVal val="0"/>
                                          </p:val>
                                        </p:tav>
                                        <p:tav tm="100000">
                                          <p:val>
                                            <p:strVal val="#ppt_h"/>
                                          </p:val>
                                        </p:tav>
                                      </p:tavLst>
                                    </p:anim>
                                    <p:animEffect transition="in" filter="fade">
                                      <p:cBhvr>
                                        <p:cTn id="33" dur="3100"/>
                                        <p:tgtEl>
                                          <p:spTgt spid="6"/>
                                        </p:tgtEl>
                                      </p:cBhvr>
                                    </p:animEffect>
                                  </p:childTnLst>
                                </p:cTn>
                              </p:par>
                            </p:childTnLst>
                          </p:cTn>
                        </p:par>
                        <p:par>
                          <p:cTn id="34" fill="hold">
                            <p:stCondLst>
                              <p:cond delay="13700"/>
                            </p:stCondLst>
                            <p:childTnLst>
                              <p:par>
                                <p:cTn id="35" presetID="2" presetClass="exit" presetSubtype="4" fill="hold" grpId="1" nodeType="afterEffect">
                                  <p:stCondLst>
                                    <p:cond delay="0"/>
                                  </p:stCondLst>
                                  <p:childTnLst>
                                    <p:anim calcmode="lin" valueType="num">
                                      <p:cBhvr additive="base">
                                        <p:cTn id="36" dur="3100"/>
                                        <p:tgtEl>
                                          <p:spTgt spid="3"/>
                                        </p:tgtEl>
                                        <p:attrNameLst>
                                          <p:attrName>ppt_x</p:attrName>
                                        </p:attrNameLst>
                                      </p:cBhvr>
                                      <p:tavLst>
                                        <p:tav tm="0">
                                          <p:val>
                                            <p:strVal val="ppt_x"/>
                                          </p:val>
                                        </p:tav>
                                        <p:tav tm="100000">
                                          <p:val>
                                            <p:strVal val="ppt_x"/>
                                          </p:val>
                                        </p:tav>
                                      </p:tavLst>
                                    </p:anim>
                                    <p:anim calcmode="lin" valueType="num">
                                      <p:cBhvr additive="base">
                                        <p:cTn id="37" dur="3100"/>
                                        <p:tgtEl>
                                          <p:spTgt spid="3"/>
                                        </p:tgtEl>
                                        <p:attrNameLst>
                                          <p:attrName>ppt_y</p:attrName>
                                        </p:attrNameLst>
                                      </p:cBhvr>
                                      <p:tavLst>
                                        <p:tav tm="0">
                                          <p:val>
                                            <p:strVal val="ppt_y"/>
                                          </p:val>
                                        </p:tav>
                                        <p:tav tm="100000">
                                          <p:val>
                                            <p:strVal val="1+ppt_h/2"/>
                                          </p:val>
                                        </p:tav>
                                      </p:tavLst>
                                    </p:anim>
                                    <p:set>
                                      <p:cBhvr>
                                        <p:cTn id="38" dur="1" fill="hold">
                                          <p:stCondLst>
                                            <p:cond delay="3099"/>
                                          </p:stCondLst>
                                        </p:cTn>
                                        <p:tgtEl>
                                          <p:spTgt spid="3"/>
                                        </p:tgtEl>
                                        <p:attrNameLst>
                                          <p:attrName>style.visibility</p:attrName>
                                        </p:attrNameLst>
                                      </p:cBhvr>
                                      <p:to>
                                        <p:strVal val="hidden"/>
                                      </p:to>
                                    </p:set>
                                  </p:childTnLst>
                                </p:cTn>
                              </p:par>
                            </p:childTnLst>
                          </p:cTn>
                        </p:par>
                        <p:par>
                          <p:cTn id="39" fill="hold">
                            <p:stCondLst>
                              <p:cond delay="16800"/>
                            </p:stCondLst>
                            <p:childTnLst>
                              <p:par>
                                <p:cTn id="40" presetID="42" presetClass="entr" presetSubtype="0" fill="hold" grpId="0" nodeType="after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1000"/>
                                        <p:tgtEl>
                                          <p:spTgt spid="4">
                                            <p:txEl>
                                              <p:pRg st="1" end="1"/>
                                            </p:txEl>
                                          </p:spTgt>
                                        </p:tgtEl>
                                      </p:cBhvr>
                                    </p:animEffect>
                                    <p:anim calcmode="lin" valueType="num">
                                      <p:cBhvr>
                                        <p:cTn id="5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Effect transition="in" filter="fade">
                                      <p:cBhvr>
                                        <p:cTn id="56" dur="1000"/>
                                        <p:tgtEl>
                                          <p:spTgt spid="4">
                                            <p:txEl>
                                              <p:pRg st="2" end="2"/>
                                            </p:txEl>
                                          </p:spTgt>
                                        </p:tgtEl>
                                      </p:cBhvr>
                                    </p:animEffect>
                                    <p:anim calcmode="lin" valueType="num">
                                      <p:cBhvr>
                                        <p:cTn id="5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animEffect transition="in" filter="fade">
                                      <p:cBhvr>
                                        <p:cTn id="63" dur="1000"/>
                                        <p:tgtEl>
                                          <p:spTgt spid="4">
                                            <p:txEl>
                                              <p:pRg st="3" end="3"/>
                                            </p:txEl>
                                          </p:spTgt>
                                        </p:tgtEl>
                                      </p:cBhvr>
                                    </p:animEffect>
                                    <p:anim calcmode="lin" valueType="num">
                                      <p:cBhvr>
                                        <p:cTn id="6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4" end="4"/>
                                            </p:txEl>
                                          </p:spTgt>
                                        </p:tgtEl>
                                        <p:attrNameLst>
                                          <p:attrName>style.visibility</p:attrName>
                                        </p:attrNameLst>
                                      </p:cBhvr>
                                      <p:to>
                                        <p:strVal val="visible"/>
                                      </p:to>
                                    </p:set>
                                    <p:animEffect transition="in" filter="fade">
                                      <p:cBhvr>
                                        <p:cTn id="70" dur="1000"/>
                                        <p:tgtEl>
                                          <p:spTgt spid="4">
                                            <p:txEl>
                                              <p:pRg st="4" end="4"/>
                                            </p:txEl>
                                          </p:spTgt>
                                        </p:tgtEl>
                                      </p:cBhvr>
                                    </p:animEffect>
                                    <p:anim calcmode="lin" valueType="num">
                                      <p:cBhvr>
                                        <p:cTn id="7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uiExpand="1" build="p"/>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05D939-00C4-4F2E-9797-3170DD040D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EE4E44-1403-472B-8C01-D354CB8F5A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72B0443-CB83-42E8-BBB5-4221A23E588D}"/>
              </a:ext>
            </a:extLst>
          </p:cNvPr>
          <p:cNvPicPr>
            <a:picLocks noChangeAspect="1"/>
          </p:cNvPicPr>
          <p:nvPr/>
        </p:nvPicPr>
        <p:blipFill rotWithShape="1">
          <a:blip r:embed="rId2"/>
          <a:srcRect l="2244" r="1276" b="1"/>
          <a:stretch/>
        </p:blipFill>
        <p:spPr>
          <a:xfrm>
            <a:off x="6421035" y="643467"/>
            <a:ext cx="5129784" cy="5571066"/>
          </a:xfrm>
          <a:prstGeom prst="rect">
            <a:avLst/>
          </a:prstGeom>
        </p:spPr>
      </p:pic>
      <p:sp>
        <p:nvSpPr>
          <p:cNvPr id="13" name="Rectangle 12">
            <a:extLst>
              <a:ext uri="{FF2B5EF4-FFF2-40B4-BE49-F238E27FC236}">
                <a16:creationId xmlns:a16="http://schemas.microsoft.com/office/drawing/2014/main" id="{583CCE40-4C5F-42D3-86D9-7892AD1E98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0F6B914-75E6-47C6-B4E6-8ABD26F685FD}"/>
              </a:ext>
            </a:extLst>
          </p:cNvPr>
          <p:cNvPicPr>
            <a:picLocks noChangeAspect="1"/>
          </p:cNvPicPr>
          <p:nvPr/>
        </p:nvPicPr>
        <p:blipFill rotWithShape="1">
          <a:blip r:embed="rId3"/>
          <a:srcRect l="4658" r="1" b="1"/>
          <a:stretch/>
        </p:blipFill>
        <p:spPr>
          <a:xfrm>
            <a:off x="641180" y="643467"/>
            <a:ext cx="5129784" cy="5571066"/>
          </a:xfrm>
          <a:prstGeom prst="rect">
            <a:avLst/>
          </a:prstGeom>
        </p:spPr>
      </p:pic>
      <p:sp>
        <p:nvSpPr>
          <p:cNvPr id="5" name="TextBox 4">
            <a:extLst>
              <a:ext uri="{FF2B5EF4-FFF2-40B4-BE49-F238E27FC236}">
                <a16:creationId xmlns:a16="http://schemas.microsoft.com/office/drawing/2014/main" id="{736912DE-FBE1-4B82-8977-B937DF4EF33B}"/>
              </a:ext>
            </a:extLst>
          </p:cNvPr>
          <p:cNvSpPr txBox="1"/>
          <p:nvPr/>
        </p:nvSpPr>
        <p:spPr>
          <a:xfrm>
            <a:off x="565853" y="5417641"/>
            <a:ext cx="10984966" cy="1200329"/>
          </a:xfrm>
          <a:prstGeom prst="rect">
            <a:avLst/>
          </a:prstGeom>
          <a:solidFill>
            <a:schemeClr val="tx1"/>
          </a:solidFill>
        </p:spPr>
        <p:txBody>
          <a:bodyPr wrap="square" rtlCol="0">
            <a:spAutoFit/>
          </a:bodyPr>
          <a:lstStyle/>
          <a:p>
            <a:r>
              <a:rPr lang="en-US" dirty="0">
                <a:solidFill>
                  <a:schemeClr val="bg1"/>
                </a:solidFill>
              </a:rPr>
              <a:t>We have professional rehabilitation counselors who will contact you for an appointment to discuss getting started.  When you attend your appointment, you will be able to talk to the counselor about what you need to get work.  If you have any paperwork about your limitations, bring it with you.  But, no problem if you don’t.  Our counselors will be happy to discover what keeps you from working and how we can develop a plan to find a job.  </a:t>
            </a:r>
          </a:p>
        </p:txBody>
      </p:sp>
    </p:spTree>
    <p:extLst>
      <p:ext uri="{BB962C8B-B14F-4D97-AF65-F5344CB8AC3E}">
        <p14:creationId xmlns:p14="http://schemas.microsoft.com/office/powerpoint/2010/main" val="1056810706"/>
      </p:ext>
    </p:extLst>
  </p:cSld>
  <p:clrMapOvr>
    <a:masterClrMapping/>
  </p:clrMapOvr>
  <mc:AlternateContent xmlns:mc="http://schemas.openxmlformats.org/markup-compatibility/2006">
    <mc:Choice xmlns:p14="http://schemas.microsoft.com/office/powerpoint/2010/main" Requires="p14">
      <p:transition spd="slow" p14:dur="2250" advClick="0" advTm="22000"/>
    </mc:Choice>
    <mc:Fallback>
      <p:transition spd="slow" advClick="0"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4" fill="hold" nodeType="withEffect">
                                  <p:stCondLst>
                                    <p:cond delay="25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4200"/>
                                        <p:tgtEl>
                                          <p:spTgt spid="4"/>
                                        </p:tgtEl>
                                      </p:cBhvr>
                                    </p:animEffect>
                                  </p:childTnLst>
                                </p:cTn>
                              </p:par>
                              <p:par>
                                <p:cTn id="10" presetID="22" presetClass="entr" presetSubtype="4"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4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793F6-13D0-4ACA-8A9C-FBE9A0A00642}"/>
              </a:ext>
            </a:extLst>
          </p:cNvPr>
          <p:cNvPicPr>
            <a:picLocks noChangeAspect="1"/>
          </p:cNvPicPr>
          <p:nvPr/>
        </p:nvPicPr>
        <p:blipFill>
          <a:blip r:embed="rId2"/>
          <a:stretch>
            <a:fillRect/>
          </a:stretch>
        </p:blipFill>
        <p:spPr>
          <a:xfrm>
            <a:off x="4314092" y="2050366"/>
            <a:ext cx="4265003" cy="2559002"/>
          </a:xfrm>
          <a:prstGeom prst="rect">
            <a:avLst/>
          </a:prstGeom>
        </p:spPr>
      </p:pic>
      <p:pic>
        <p:nvPicPr>
          <p:cNvPr id="3" name="Picture 2">
            <a:extLst>
              <a:ext uri="{FF2B5EF4-FFF2-40B4-BE49-F238E27FC236}">
                <a16:creationId xmlns:a16="http://schemas.microsoft.com/office/drawing/2014/main" id="{E92F4F4B-4A65-4F55-A410-F096D5903158}"/>
              </a:ext>
            </a:extLst>
          </p:cNvPr>
          <p:cNvPicPr>
            <a:picLocks noChangeAspect="1"/>
          </p:cNvPicPr>
          <p:nvPr/>
        </p:nvPicPr>
        <p:blipFill>
          <a:blip r:embed="rId3"/>
          <a:stretch>
            <a:fillRect/>
          </a:stretch>
        </p:blipFill>
        <p:spPr>
          <a:xfrm>
            <a:off x="4189928" y="1367571"/>
            <a:ext cx="3812143" cy="4122858"/>
          </a:xfrm>
          <a:prstGeom prst="rect">
            <a:avLst/>
          </a:prstGeom>
        </p:spPr>
      </p:pic>
      <p:sp>
        <p:nvSpPr>
          <p:cNvPr id="4" name="TextBox 3">
            <a:extLst>
              <a:ext uri="{FF2B5EF4-FFF2-40B4-BE49-F238E27FC236}">
                <a16:creationId xmlns:a16="http://schemas.microsoft.com/office/drawing/2014/main" id="{577C7D41-17D5-4E28-B63B-28BB1C1E9F0C}"/>
              </a:ext>
            </a:extLst>
          </p:cNvPr>
          <p:cNvSpPr txBox="1"/>
          <p:nvPr/>
        </p:nvSpPr>
        <p:spPr>
          <a:xfrm>
            <a:off x="1184223" y="5816184"/>
            <a:ext cx="10058400" cy="369332"/>
          </a:xfrm>
          <a:prstGeom prst="rect">
            <a:avLst/>
          </a:prstGeom>
          <a:noFill/>
        </p:spPr>
        <p:txBody>
          <a:bodyPr wrap="square" rtlCol="0">
            <a:spAutoFit/>
          </a:bodyPr>
          <a:lstStyle/>
          <a:p>
            <a:r>
              <a:rPr lang="en-US" dirty="0"/>
              <a:t> Do you have income from SSI or SSDI?  If you do, you will already be eligible for our services.</a:t>
            </a:r>
          </a:p>
        </p:txBody>
      </p:sp>
      <p:sp>
        <p:nvSpPr>
          <p:cNvPr id="5" name="TextBox 4">
            <a:extLst>
              <a:ext uri="{FF2B5EF4-FFF2-40B4-BE49-F238E27FC236}">
                <a16:creationId xmlns:a16="http://schemas.microsoft.com/office/drawing/2014/main" id="{D3A0AA79-0357-4B22-8A3C-2287087D889B}"/>
              </a:ext>
            </a:extLst>
          </p:cNvPr>
          <p:cNvSpPr txBox="1"/>
          <p:nvPr/>
        </p:nvSpPr>
        <p:spPr>
          <a:xfrm>
            <a:off x="1289155" y="6211669"/>
            <a:ext cx="9293902" cy="646331"/>
          </a:xfrm>
          <a:prstGeom prst="rect">
            <a:avLst/>
          </a:prstGeom>
          <a:noFill/>
        </p:spPr>
        <p:txBody>
          <a:bodyPr wrap="square" rtlCol="0">
            <a:spAutoFit/>
          </a:bodyPr>
          <a:lstStyle/>
          <a:p>
            <a:r>
              <a:rPr lang="en-US"/>
              <a:t>If you don’t, we can evaluate medical reports, school records or get new assessments to determine eligibility.  </a:t>
            </a:r>
          </a:p>
        </p:txBody>
      </p:sp>
    </p:spTree>
    <p:extLst>
      <p:ext uri="{BB962C8B-B14F-4D97-AF65-F5344CB8AC3E}">
        <p14:creationId xmlns:p14="http://schemas.microsoft.com/office/powerpoint/2010/main" val="2941752829"/>
      </p:ext>
    </p:extLst>
  </p:cSld>
  <p:clrMapOvr>
    <a:masterClrMapping/>
  </p:clrMapOvr>
  <p:transition spd="slow"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2499"/>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31" presetClass="exit" presetSubtype="0" fill="hold" nodeType="withEffect">
                                  <p:stCondLst>
                                    <p:cond delay="0"/>
                                  </p:stCondLst>
                                  <p:childTnLst>
                                    <p:anim calcmode="lin" valueType="num">
                                      <p:cBhvr>
                                        <p:cTn id="10" dur="2500"/>
                                        <p:tgtEl>
                                          <p:spTgt spid="2"/>
                                        </p:tgtEl>
                                        <p:attrNameLst>
                                          <p:attrName>ppt_w</p:attrName>
                                        </p:attrNameLst>
                                      </p:cBhvr>
                                      <p:tavLst>
                                        <p:tav tm="0">
                                          <p:val>
                                            <p:strVal val="ppt_w"/>
                                          </p:val>
                                        </p:tav>
                                        <p:tav tm="100000">
                                          <p:val>
                                            <p:fltVal val="0"/>
                                          </p:val>
                                        </p:tav>
                                      </p:tavLst>
                                    </p:anim>
                                    <p:anim calcmode="lin" valueType="num">
                                      <p:cBhvr>
                                        <p:cTn id="11" dur="2500"/>
                                        <p:tgtEl>
                                          <p:spTgt spid="2"/>
                                        </p:tgtEl>
                                        <p:attrNameLst>
                                          <p:attrName>ppt_h</p:attrName>
                                        </p:attrNameLst>
                                      </p:cBhvr>
                                      <p:tavLst>
                                        <p:tav tm="0">
                                          <p:val>
                                            <p:strVal val="ppt_h"/>
                                          </p:val>
                                        </p:tav>
                                        <p:tav tm="100000">
                                          <p:val>
                                            <p:fltVal val="0"/>
                                          </p:val>
                                        </p:tav>
                                      </p:tavLst>
                                    </p:anim>
                                    <p:anim calcmode="lin" valueType="num">
                                      <p:cBhvr>
                                        <p:cTn id="12" dur="2500"/>
                                        <p:tgtEl>
                                          <p:spTgt spid="2"/>
                                        </p:tgtEl>
                                        <p:attrNameLst>
                                          <p:attrName>style.rotation</p:attrName>
                                        </p:attrNameLst>
                                      </p:cBhvr>
                                      <p:tavLst>
                                        <p:tav tm="0">
                                          <p:val>
                                            <p:fltVal val="0"/>
                                          </p:val>
                                        </p:tav>
                                        <p:tav tm="100000">
                                          <p:val>
                                            <p:fltVal val="90"/>
                                          </p:val>
                                        </p:tav>
                                      </p:tavLst>
                                    </p:anim>
                                    <p:animEffect transition="out" filter="fade">
                                      <p:cBhvr>
                                        <p:cTn id="13" dur="2500"/>
                                        <p:tgtEl>
                                          <p:spTgt spid="2"/>
                                        </p:tgtEl>
                                      </p:cBhvr>
                                    </p:animEffect>
                                    <p:set>
                                      <p:cBhvr>
                                        <p:cTn id="14" dur="1" fill="hold">
                                          <p:stCondLst>
                                            <p:cond delay="2499"/>
                                          </p:stCondLst>
                                        </p:cTn>
                                        <p:tgtEl>
                                          <p:spTgt spid="2"/>
                                        </p:tgtEl>
                                        <p:attrNameLst>
                                          <p:attrName>style.visibility</p:attrName>
                                        </p:attrNameLst>
                                      </p:cBhvr>
                                      <p:to>
                                        <p:strVal val="hidden"/>
                                      </p:to>
                                    </p:se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600"/>
                                        <p:tgtEl>
                                          <p:spTgt spid="3"/>
                                        </p:tgtEl>
                                      </p:cBhvr>
                                    </p:animEffect>
                                  </p:childTnLst>
                                </p:cTn>
                              </p:par>
                            </p:childTnLst>
                          </p:cTn>
                        </p:par>
                        <p:par>
                          <p:cTn id="19" fill="hold">
                            <p:stCondLst>
                              <p:cond delay="4100"/>
                            </p:stCondLst>
                            <p:childTnLst>
                              <p:par>
                                <p:cTn id="20" presetID="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024B709B-779E-4690-8F99-6A623903A80E}"/>
              </a:ext>
            </a:extLst>
          </p:cNvPr>
          <p:cNvPicPr>
            <a:picLocks noChangeAspect="1"/>
          </p:cNvPicPr>
          <p:nvPr/>
        </p:nvPicPr>
        <p:blipFill>
          <a:blip r:embed="rId3"/>
          <a:stretch>
            <a:fillRect/>
          </a:stretch>
        </p:blipFill>
        <p:spPr>
          <a:xfrm>
            <a:off x="3481839" y="1176793"/>
            <a:ext cx="4971229" cy="4548146"/>
          </a:xfrm>
          <a:prstGeom prst="rect">
            <a:avLst/>
          </a:prstGeom>
        </p:spPr>
      </p:pic>
      <p:sp>
        <p:nvSpPr>
          <p:cNvPr id="3" name="TextBox 2">
            <a:extLst>
              <a:ext uri="{FF2B5EF4-FFF2-40B4-BE49-F238E27FC236}">
                <a16:creationId xmlns:a16="http://schemas.microsoft.com/office/drawing/2014/main" id="{E1B7AA43-2DDD-4126-A48D-A848EFE4E846}"/>
              </a:ext>
            </a:extLst>
          </p:cNvPr>
          <p:cNvSpPr txBox="1"/>
          <p:nvPr/>
        </p:nvSpPr>
        <p:spPr>
          <a:xfrm>
            <a:off x="1504709" y="5724939"/>
            <a:ext cx="9572263" cy="1200329"/>
          </a:xfrm>
          <a:prstGeom prst="rect">
            <a:avLst/>
          </a:prstGeom>
          <a:noFill/>
        </p:spPr>
        <p:txBody>
          <a:bodyPr wrap="square" rtlCol="0">
            <a:spAutoFit/>
          </a:bodyPr>
          <a:lstStyle/>
          <a:p>
            <a:r>
              <a:rPr lang="en-US" dirty="0"/>
              <a:t>When you become our customer, you can work with the counselor to make your own plan for finding work.  What that is, is different for everyone.  That’s why we call it, “Individualized.”  Some people get training or go to school, some people work with agencies to find work and some just work with the counselor.</a:t>
            </a:r>
          </a:p>
        </p:txBody>
      </p:sp>
    </p:spTree>
    <p:extLst>
      <p:ext uri="{BB962C8B-B14F-4D97-AF65-F5344CB8AC3E}">
        <p14:creationId xmlns:p14="http://schemas.microsoft.com/office/powerpoint/2010/main" val="425539509"/>
      </p:ext>
    </p:extLst>
  </p:cSld>
  <p:clrMapOvr>
    <a:masterClrMapping/>
  </p:clrMapOvr>
  <p:transition spd="slow" advTm="1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 presetClass="entr" presetSubtype="0" fill="hold" grpId="0" nodeType="withEffect">
                                  <p:stCondLst>
                                    <p:cond delay="75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1ADD0E-A06F-4D61-BB33-73241FA4F07D}"/>
              </a:ext>
            </a:extLst>
          </p:cNvPr>
          <p:cNvPicPr>
            <a:picLocks noChangeAspect="1"/>
          </p:cNvPicPr>
          <p:nvPr/>
        </p:nvPicPr>
        <p:blipFill rotWithShape="1">
          <a:blip r:embed="rId2"/>
          <a:srcRect t="5887" r="-3" b="35385"/>
          <a:stretch/>
        </p:blipFill>
        <p:spPr>
          <a:xfrm>
            <a:off x="5162052" y="3272588"/>
            <a:ext cx="6105382" cy="3585411"/>
          </a:xfrm>
          <a:prstGeom prst="rect">
            <a:avLst/>
          </a:prstGeom>
        </p:spPr>
      </p:pic>
      <p:pic>
        <p:nvPicPr>
          <p:cNvPr id="6" name="Picture 5">
            <a:extLst>
              <a:ext uri="{FF2B5EF4-FFF2-40B4-BE49-F238E27FC236}">
                <a16:creationId xmlns:a16="http://schemas.microsoft.com/office/drawing/2014/main" id="{289B2C12-C284-4AC6-A9CD-A9D0558556DB}"/>
              </a:ext>
            </a:extLst>
          </p:cNvPr>
          <p:cNvPicPr>
            <a:picLocks noChangeAspect="1"/>
          </p:cNvPicPr>
          <p:nvPr/>
        </p:nvPicPr>
        <p:blipFill rotWithShape="1">
          <a:blip r:embed="rId3"/>
          <a:srcRect t="7569" r="-1" b="39190"/>
          <a:stretch/>
        </p:blipFill>
        <p:spPr>
          <a:xfrm>
            <a:off x="20" y="9"/>
            <a:ext cx="7279893" cy="3895335"/>
          </a:xfrm>
          <a:custGeom>
            <a:avLst/>
            <a:gdLst>
              <a:gd name="connsiteX0" fmla="*/ 0 w 7279913"/>
              <a:gd name="connsiteY0" fmla="*/ 0 h 3895335"/>
              <a:gd name="connsiteX1" fmla="*/ 7279913 w 7279913"/>
              <a:gd name="connsiteY1" fmla="*/ 0 h 3895335"/>
              <a:gd name="connsiteX2" fmla="*/ 7279913 w 7279913"/>
              <a:gd name="connsiteY2" fmla="*/ 3116976 h 3895335"/>
              <a:gd name="connsiteX3" fmla="*/ 5011287 w 7279913"/>
              <a:gd name="connsiteY3" fmla="*/ 3116976 h 3895335"/>
              <a:gd name="connsiteX4" fmla="*/ 5011287 w 7279913"/>
              <a:gd name="connsiteY4" fmla="*/ 3895335 h 3895335"/>
              <a:gd name="connsiteX5" fmla="*/ 0 w 7279913"/>
              <a:gd name="connsiteY5" fmla="*/ 3895335 h 389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3" name="Picture 2">
            <a:extLst>
              <a:ext uri="{FF2B5EF4-FFF2-40B4-BE49-F238E27FC236}">
                <a16:creationId xmlns:a16="http://schemas.microsoft.com/office/drawing/2014/main" id="{950AD9AE-D4C7-49AA-8233-37DE3430E3B8}"/>
              </a:ext>
            </a:extLst>
          </p:cNvPr>
          <p:cNvPicPr>
            <a:picLocks noChangeAspect="1"/>
          </p:cNvPicPr>
          <p:nvPr/>
        </p:nvPicPr>
        <p:blipFill rotWithShape="1">
          <a:blip r:embed="rId4"/>
          <a:srcRect r="2" b="17580"/>
          <a:stretch/>
        </p:blipFill>
        <p:spPr>
          <a:xfrm>
            <a:off x="7458302" y="-22547"/>
            <a:ext cx="3809132" cy="3139531"/>
          </a:xfrm>
          <a:prstGeom prst="rect">
            <a:avLst/>
          </a:prstGeom>
        </p:spPr>
      </p:pic>
      <p:pic>
        <p:nvPicPr>
          <p:cNvPr id="7" name="Picture 6">
            <a:extLst>
              <a:ext uri="{FF2B5EF4-FFF2-40B4-BE49-F238E27FC236}">
                <a16:creationId xmlns:a16="http://schemas.microsoft.com/office/drawing/2014/main" id="{AA4FE541-55DF-451F-9E01-968CAFE64F79}"/>
              </a:ext>
            </a:extLst>
          </p:cNvPr>
          <p:cNvPicPr>
            <a:picLocks noChangeAspect="1"/>
          </p:cNvPicPr>
          <p:nvPr/>
        </p:nvPicPr>
        <p:blipFill rotWithShape="1">
          <a:blip r:embed="rId5"/>
          <a:srcRect t="16585" b="27584"/>
          <a:stretch/>
        </p:blipFill>
        <p:spPr>
          <a:xfrm>
            <a:off x="1" y="4065775"/>
            <a:ext cx="5001186" cy="2792224"/>
          </a:xfrm>
          <a:prstGeom prst="rect">
            <a:avLst/>
          </a:prstGeom>
        </p:spPr>
      </p:pic>
      <p:sp>
        <p:nvSpPr>
          <p:cNvPr id="16" name="Rectangle 15">
            <a:extLst>
              <a:ext uri="{FF2B5EF4-FFF2-40B4-BE49-F238E27FC236}">
                <a16:creationId xmlns:a16="http://schemas.microsoft.com/office/drawing/2014/main" id="{25414FA1-2D4C-41DB-83DE-4F3E38C10A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3479238-44C7-4796-8D71-0D3586E5F6B1}"/>
              </a:ext>
            </a:extLst>
          </p:cNvPr>
          <p:cNvPicPr>
            <a:picLocks noChangeAspect="1"/>
          </p:cNvPicPr>
          <p:nvPr/>
        </p:nvPicPr>
        <p:blipFill>
          <a:blip r:embed="rId6"/>
          <a:stretch>
            <a:fillRect/>
          </a:stretch>
        </p:blipFill>
        <p:spPr>
          <a:xfrm>
            <a:off x="3575956" y="925286"/>
            <a:ext cx="4816929" cy="4816929"/>
          </a:xfrm>
          <a:prstGeom prst="rect">
            <a:avLst/>
          </a:prstGeom>
        </p:spPr>
      </p:pic>
      <p:pic>
        <p:nvPicPr>
          <p:cNvPr id="20" name="Picture 19">
            <a:extLst>
              <a:ext uri="{FF2B5EF4-FFF2-40B4-BE49-F238E27FC236}">
                <a16:creationId xmlns:a16="http://schemas.microsoft.com/office/drawing/2014/main" id="{EB15486D-62CC-464B-BEC5-3D63F6A88484}"/>
              </a:ext>
            </a:extLst>
          </p:cNvPr>
          <p:cNvPicPr>
            <a:picLocks noChangeAspect="1"/>
          </p:cNvPicPr>
          <p:nvPr/>
        </p:nvPicPr>
        <p:blipFill>
          <a:blip r:embed="rId7"/>
          <a:stretch>
            <a:fillRect/>
          </a:stretch>
        </p:blipFill>
        <p:spPr>
          <a:xfrm>
            <a:off x="4192900" y="4294290"/>
            <a:ext cx="3810330" cy="1447925"/>
          </a:xfrm>
          <a:prstGeom prst="rect">
            <a:avLst/>
          </a:prstGeom>
        </p:spPr>
      </p:pic>
      <p:sp>
        <p:nvSpPr>
          <p:cNvPr id="21" name="TextBox 20">
            <a:extLst>
              <a:ext uri="{FF2B5EF4-FFF2-40B4-BE49-F238E27FC236}">
                <a16:creationId xmlns:a16="http://schemas.microsoft.com/office/drawing/2014/main" id="{6224B22E-2C51-4DD9-BE2A-B140E3943E08}"/>
              </a:ext>
            </a:extLst>
          </p:cNvPr>
          <p:cNvSpPr txBox="1"/>
          <p:nvPr/>
        </p:nvSpPr>
        <p:spPr>
          <a:xfrm>
            <a:off x="1469985" y="6065134"/>
            <a:ext cx="8808334" cy="646331"/>
          </a:xfrm>
          <a:prstGeom prst="rect">
            <a:avLst/>
          </a:prstGeom>
          <a:solidFill>
            <a:schemeClr val="tx1"/>
          </a:solidFill>
        </p:spPr>
        <p:txBody>
          <a:bodyPr wrap="square" rtlCol="0">
            <a:spAutoFit/>
          </a:bodyPr>
          <a:lstStyle/>
          <a:p>
            <a:r>
              <a:rPr lang="en-US" dirty="0">
                <a:solidFill>
                  <a:schemeClr val="bg1"/>
                </a:solidFill>
              </a:rPr>
              <a:t>The important thing is that we are here for you.  We know you want to earn money to provide for your family, to save for things you need and to be independent.  </a:t>
            </a:r>
          </a:p>
        </p:txBody>
      </p:sp>
      <p:sp>
        <p:nvSpPr>
          <p:cNvPr id="22" name="TextBox 21">
            <a:extLst>
              <a:ext uri="{FF2B5EF4-FFF2-40B4-BE49-F238E27FC236}">
                <a16:creationId xmlns:a16="http://schemas.microsoft.com/office/drawing/2014/main" id="{129C8442-0BB1-4E70-B121-F262D23A03CE}"/>
              </a:ext>
            </a:extLst>
          </p:cNvPr>
          <p:cNvSpPr txBox="1"/>
          <p:nvPr/>
        </p:nvSpPr>
        <p:spPr>
          <a:xfrm>
            <a:off x="1122637" y="6098501"/>
            <a:ext cx="9723566" cy="646331"/>
          </a:xfrm>
          <a:prstGeom prst="rect">
            <a:avLst/>
          </a:prstGeom>
          <a:solidFill>
            <a:schemeClr val="tx1"/>
          </a:solidFill>
        </p:spPr>
        <p:txBody>
          <a:bodyPr wrap="square" rtlCol="0">
            <a:spAutoFit/>
          </a:bodyPr>
          <a:lstStyle/>
          <a:p>
            <a:r>
              <a:rPr lang="en-US" dirty="0">
                <a:solidFill>
                  <a:schemeClr val="bg1"/>
                </a:solidFill>
              </a:rPr>
              <a:t>We are here to help.  We understand your benefits and can help you understand how working will add to your income. Although you may have new or old challenges, there are opportunities out there!  </a:t>
            </a:r>
          </a:p>
        </p:txBody>
      </p:sp>
    </p:spTree>
    <p:extLst>
      <p:ext uri="{BB962C8B-B14F-4D97-AF65-F5344CB8AC3E}">
        <p14:creationId xmlns:p14="http://schemas.microsoft.com/office/powerpoint/2010/main" val="2144233968"/>
      </p:ext>
    </p:extLst>
  </p:cSld>
  <p:clrMapOvr>
    <a:masterClrMapping/>
  </p:clrMapOvr>
  <p:transition spd="slow" advClick="0" advTm="2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
                                          </p:stCondLst>
                                        </p:cTn>
                                        <p:tgtEl>
                                          <p:spTgt spid="21"/>
                                        </p:tgtEl>
                                        <p:attrNameLst>
                                          <p:attrName>style.visibility</p:attrName>
                                        </p:attrNameLst>
                                      </p:cBhvr>
                                      <p:to>
                                        <p:strVal val="visible"/>
                                      </p:to>
                                    </p:set>
                                  </p:childTnLst>
                                </p:cTn>
                              </p:par>
                            </p:childTnLst>
                          </p:cTn>
                        </p:par>
                        <p:par>
                          <p:cTn id="7" fill="hold">
                            <p:stCondLst>
                              <p:cond delay="10"/>
                            </p:stCondLst>
                            <p:childTnLst>
                              <p:par>
                                <p:cTn id="8" presetID="3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590" fill="hold"/>
                                        <p:tgtEl>
                                          <p:spTgt spid="7"/>
                                        </p:tgtEl>
                                        <p:attrNameLst>
                                          <p:attrName>ppt_w</p:attrName>
                                        </p:attrNameLst>
                                      </p:cBhvr>
                                      <p:tavLst>
                                        <p:tav tm="0">
                                          <p:val>
                                            <p:fltVal val="0"/>
                                          </p:val>
                                        </p:tav>
                                        <p:tav tm="100000">
                                          <p:val>
                                            <p:strVal val="#ppt_w"/>
                                          </p:val>
                                        </p:tav>
                                      </p:tavLst>
                                    </p:anim>
                                    <p:anim calcmode="lin" valueType="num">
                                      <p:cBhvr>
                                        <p:cTn id="11" dur="1590" fill="hold"/>
                                        <p:tgtEl>
                                          <p:spTgt spid="7"/>
                                        </p:tgtEl>
                                        <p:attrNameLst>
                                          <p:attrName>ppt_h</p:attrName>
                                        </p:attrNameLst>
                                      </p:cBhvr>
                                      <p:tavLst>
                                        <p:tav tm="0">
                                          <p:val>
                                            <p:fltVal val="0"/>
                                          </p:val>
                                        </p:tav>
                                        <p:tav tm="100000">
                                          <p:val>
                                            <p:strVal val="#ppt_h"/>
                                          </p:val>
                                        </p:tav>
                                      </p:tavLst>
                                    </p:anim>
                                    <p:anim calcmode="lin" valueType="num">
                                      <p:cBhvr>
                                        <p:cTn id="12" dur="1590" fill="hold"/>
                                        <p:tgtEl>
                                          <p:spTgt spid="7"/>
                                        </p:tgtEl>
                                        <p:attrNameLst>
                                          <p:attrName>style.rotation</p:attrName>
                                        </p:attrNameLst>
                                      </p:cBhvr>
                                      <p:tavLst>
                                        <p:tav tm="0">
                                          <p:val>
                                            <p:fltVal val="90"/>
                                          </p:val>
                                        </p:tav>
                                        <p:tav tm="100000">
                                          <p:val>
                                            <p:fltVal val="0"/>
                                          </p:val>
                                        </p:tav>
                                      </p:tavLst>
                                    </p:anim>
                                    <p:animEffect transition="in" filter="fade">
                                      <p:cBhvr>
                                        <p:cTn id="13" dur="1590"/>
                                        <p:tgtEl>
                                          <p:spTgt spid="7"/>
                                        </p:tgtEl>
                                      </p:cBhvr>
                                    </p:animEffect>
                                  </p:childTnLst>
                                </p:cTn>
                              </p:par>
                            </p:childTnLst>
                          </p:cTn>
                        </p:par>
                        <p:par>
                          <p:cTn id="14" fill="hold">
                            <p:stCondLst>
                              <p:cond delay="16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400" fill="hold"/>
                                        <p:tgtEl>
                                          <p:spTgt spid="3"/>
                                        </p:tgtEl>
                                        <p:attrNameLst>
                                          <p:attrName>ppt_w</p:attrName>
                                        </p:attrNameLst>
                                      </p:cBhvr>
                                      <p:tavLst>
                                        <p:tav tm="0">
                                          <p:val>
                                            <p:fltVal val="0"/>
                                          </p:val>
                                        </p:tav>
                                        <p:tav tm="100000">
                                          <p:val>
                                            <p:strVal val="#ppt_w"/>
                                          </p:val>
                                        </p:tav>
                                      </p:tavLst>
                                    </p:anim>
                                    <p:anim calcmode="lin" valueType="num">
                                      <p:cBhvr>
                                        <p:cTn id="18" dur="1400" fill="hold"/>
                                        <p:tgtEl>
                                          <p:spTgt spid="3"/>
                                        </p:tgtEl>
                                        <p:attrNameLst>
                                          <p:attrName>ppt_h</p:attrName>
                                        </p:attrNameLst>
                                      </p:cBhvr>
                                      <p:tavLst>
                                        <p:tav tm="0">
                                          <p:val>
                                            <p:fltVal val="0"/>
                                          </p:val>
                                        </p:tav>
                                        <p:tav tm="100000">
                                          <p:val>
                                            <p:strVal val="#ppt_h"/>
                                          </p:val>
                                        </p:tav>
                                      </p:tavLst>
                                    </p:anim>
                                    <p:anim calcmode="lin" valueType="num">
                                      <p:cBhvr>
                                        <p:cTn id="19" dur="1400" fill="hold"/>
                                        <p:tgtEl>
                                          <p:spTgt spid="3"/>
                                        </p:tgtEl>
                                        <p:attrNameLst>
                                          <p:attrName>style.rotation</p:attrName>
                                        </p:attrNameLst>
                                      </p:cBhvr>
                                      <p:tavLst>
                                        <p:tav tm="0">
                                          <p:val>
                                            <p:fltVal val="90"/>
                                          </p:val>
                                        </p:tav>
                                        <p:tav tm="100000">
                                          <p:val>
                                            <p:fltVal val="0"/>
                                          </p:val>
                                        </p:tav>
                                      </p:tavLst>
                                    </p:anim>
                                    <p:animEffect transition="in" filter="fade">
                                      <p:cBhvr>
                                        <p:cTn id="20" dur="1400"/>
                                        <p:tgtEl>
                                          <p:spTgt spid="3"/>
                                        </p:tgtEl>
                                      </p:cBhvr>
                                    </p:animEffect>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2250" fill="hold"/>
                                        <p:tgtEl>
                                          <p:spTgt spid="4"/>
                                        </p:tgtEl>
                                        <p:attrNameLst>
                                          <p:attrName>ppt_w</p:attrName>
                                        </p:attrNameLst>
                                      </p:cBhvr>
                                      <p:tavLst>
                                        <p:tav tm="0">
                                          <p:val>
                                            <p:fltVal val="0"/>
                                          </p:val>
                                        </p:tav>
                                        <p:tav tm="100000">
                                          <p:val>
                                            <p:strVal val="#ppt_w"/>
                                          </p:val>
                                        </p:tav>
                                      </p:tavLst>
                                    </p:anim>
                                    <p:anim calcmode="lin" valueType="num">
                                      <p:cBhvr>
                                        <p:cTn id="25" dur="2250" fill="hold"/>
                                        <p:tgtEl>
                                          <p:spTgt spid="4"/>
                                        </p:tgtEl>
                                        <p:attrNameLst>
                                          <p:attrName>ppt_h</p:attrName>
                                        </p:attrNameLst>
                                      </p:cBhvr>
                                      <p:tavLst>
                                        <p:tav tm="0">
                                          <p:val>
                                            <p:fltVal val="0"/>
                                          </p:val>
                                        </p:tav>
                                        <p:tav tm="100000">
                                          <p:val>
                                            <p:strVal val="#ppt_h"/>
                                          </p:val>
                                        </p:tav>
                                      </p:tavLst>
                                    </p:anim>
                                    <p:anim calcmode="lin" valueType="num">
                                      <p:cBhvr>
                                        <p:cTn id="26" dur="2250" fill="hold"/>
                                        <p:tgtEl>
                                          <p:spTgt spid="4"/>
                                        </p:tgtEl>
                                        <p:attrNameLst>
                                          <p:attrName>style.rotation</p:attrName>
                                        </p:attrNameLst>
                                      </p:cBhvr>
                                      <p:tavLst>
                                        <p:tav tm="0">
                                          <p:val>
                                            <p:fltVal val="90"/>
                                          </p:val>
                                        </p:tav>
                                        <p:tav tm="100000">
                                          <p:val>
                                            <p:fltVal val="0"/>
                                          </p:val>
                                        </p:tav>
                                      </p:tavLst>
                                    </p:anim>
                                    <p:animEffect transition="in" filter="fade">
                                      <p:cBhvr>
                                        <p:cTn id="27" dur="2250"/>
                                        <p:tgtEl>
                                          <p:spTgt spid="4"/>
                                        </p:tgtEl>
                                      </p:cBhvr>
                                    </p:animEffect>
                                  </p:childTnLst>
                                </p:cTn>
                              </p:par>
                            </p:childTnLst>
                          </p:cTn>
                        </p:par>
                        <p:par>
                          <p:cTn id="28" fill="hold">
                            <p:stCondLst>
                              <p:cond delay="5250"/>
                            </p:stCondLst>
                            <p:childTnLst>
                              <p:par>
                                <p:cTn id="29" presetID="31"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250" fill="hold"/>
                                        <p:tgtEl>
                                          <p:spTgt spid="6"/>
                                        </p:tgtEl>
                                        <p:attrNameLst>
                                          <p:attrName>ppt_w</p:attrName>
                                        </p:attrNameLst>
                                      </p:cBhvr>
                                      <p:tavLst>
                                        <p:tav tm="0">
                                          <p:val>
                                            <p:fltVal val="0"/>
                                          </p:val>
                                        </p:tav>
                                        <p:tav tm="100000">
                                          <p:val>
                                            <p:strVal val="#ppt_w"/>
                                          </p:val>
                                        </p:tav>
                                      </p:tavLst>
                                    </p:anim>
                                    <p:anim calcmode="lin" valueType="num">
                                      <p:cBhvr>
                                        <p:cTn id="32" dur="2250" fill="hold"/>
                                        <p:tgtEl>
                                          <p:spTgt spid="6"/>
                                        </p:tgtEl>
                                        <p:attrNameLst>
                                          <p:attrName>ppt_h</p:attrName>
                                        </p:attrNameLst>
                                      </p:cBhvr>
                                      <p:tavLst>
                                        <p:tav tm="0">
                                          <p:val>
                                            <p:fltVal val="0"/>
                                          </p:val>
                                        </p:tav>
                                        <p:tav tm="100000">
                                          <p:val>
                                            <p:strVal val="#ppt_h"/>
                                          </p:val>
                                        </p:tav>
                                      </p:tavLst>
                                    </p:anim>
                                    <p:anim calcmode="lin" valueType="num">
                                      <p:cBhvr>
                                        <p:cTn id="33" dur="2250" fill="hold"/>
                                        <p:tgtEl>
                                          <p:spTgt spid="6"/>
                                        </p:tgtEl>
                                        <p:attrNameLst>
                                          <p:attrName>style.rotation</p:attrName>
                                        </p:attrNameLst>
                                      </p:cBhvr>
                                      <p:tavLst>
                                        <p:tav tm="0">
                                          <p:val>
                                            <p:fltVal val="90"/>
                                          </p:val>
                                        </p:tav>
                                        <p:tav tm="100000">
                                          <p:val>
                                            <p:fltVal val="0"/>
                                          </p:val>
                                        </p:tav>
                                      </p:tavLst>
                                    </p:anim>
                                    <p:animEffect transition="in" filter="fade">
                                      <p:cBhvr>
                                        <p:cTn id="34" dur="2250"/>
                                        <p:tgtEl>
                                          <p:spTgt spid="6"/>
                                        </p:tgtEl>
                                      </p:cBhvr>
                                    </p:animEffect>
                                  </p:childTnLst>
                                </p:cTn>
                              </p:par>
                            </p:childTnLst>
                          </p:cTn>
                        </p:par>
                        <p:par>
                          <p:cTn id="35" fill="hold">
                            <p:stCondLst>
                              <p:cond delay="7500"/>
                            </p:stCondLst>
                            <p:childTnLst>
                              <p:par>
                                <p:cTn id="36" presetID="1"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1999"/>
                                          </p:stCondLst>
                                        </p:cTn>
                                        <p:tgtEl>
                                          <p:spTgt spid="17"/>
                                        </p:tgtEl>
                                        <p:attrNameLst>
                                          <p:attrName>style.visibility</p:attrName>
                                        </p:attrNameLst>
                                      </p:cBhvr>
                                      <p:to>
                                        <p:strVal val="visible"/>
                                      </p:to>
                                    </p:set>
                                  </p:childTnLst>
                                </p:cTn>
                              </p:par>
                            </p:childTnLst>
                          </p:cTn>
                        </p:par>
                        <p:par>
                          <p:cTn id="40" fill="hold">
                            <p:stCondLst>
                              <p:cond delay="9500"/>
                            </p:stCondLst>
                            <p:childTnLst>
                              <p:par>
                                <p:cTn id="41" presetID="2" presetClass="entr" presetSubtype="4" fill="hold" nodeType="afterEffect">
                                  <p:stCondLst>
                                    <p:cond delay="100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3400" fill="hold"/>
                                        <p:tgtEl>
                                          <p:spTgt spid="20"/>
                                        </p:tgtEl>
                                        <p:attrNameLst>
                                          <p:attrName>ppt_x</p:attrName>
                                        </p:attrNameLst>
                                      </p:cBhvr>
                                      <p:tavLst>
                                        <p:tav tm="0">
                                          <p:val>
                                            <p:strVal val="#ppt_x"/>
                                          </p:val>
                                        </p:tav>
                                        <p:tav tm="100000">
                                          <p:val>
                                            <p:strVal val="#ppt_x"/>
                                          </p:val>
                                        </p:tav>
                                      </p:tavLst>
                                    </p:anim>
                                    <p:anim calcmode="lin" valueType="num">
                                      <p:cBhvr additive="base">
                                        <p:cTn id="44" dur="3400" fill="hold"/>
                                        <p:tgtEl>
                                          <p:spTgt spid="20"/>
                                        </p:tgtEl>
                                        <p:attrNameLst>
                                          <p:attrName>ppt_y</p:attrName>
                                        </p:attrNameLst>
                                      </p:cBhvr>
                                      <p:tavLst>
                                        <p:tav tm="0">
                                          <p:val>
                                            <p:strVal val="1+#ppt_h/2"/>
                                          </p:val>
                                        </p:tav>
                                        <p:tav tm="100000">
                                          <p:val>
                                            <p:strVal val="#ppt_y"/>
                                          </p:val>
                                        </p:tav>
                                      </p:tavLst>
                                    </p:anim>
                                  </p:childTnLst>
                                </p:cTn>
                              </p:par>
                            </p:childTnLst>
                          </p:cTn>
                        </p:par>
                        <p:par>
                          <p:cTn id="45" fill="hold">
                            <p:stCondLst>
                              <p:cond delay="13900"/>
                            </p:stCondLst>
                            <p:childTnLst>
                              <p:par>
                                <p:cTn id="46" presetID="1" presetClass="entr" presetSubtype="0" fill="hold" nodeType="afterEffect">
                                  <p:stCondLst>
                                    <p:cond delay="0"/>
                                  </p:stCondLst>
                                  <p:childTnLst>
                                    <p:set>
                                      <p:cBhvr>
                                        <p:cTn id="47" dur="1" fill="hold">
                                          <p:stCondLst>
                                            <p:cond delay="1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55905F-99E0-42B8-B8B7-632DB46CBEB5}"/>
              </a:ext>
            </a:extLst>
          </p:cNvPr>
          <p:cNvPicPr>
            <a:picLocks noChangeAspect="1"/>
          </p:cNvPicPr>
          <p:nvPr/>
        </p:nvPicPr>
        <p:blipFill>
          <a:blip r:embed="rId2"/>
          <a:stretch>
            <a:fillRect/>
          </a:stretch>
        </p:blipFill>
        <p:spPr>
          <a:xfrm>
            <a:off x="4497045" y="2806296"/>
            <a:ext cx="3786013" cy="1051670"/>
          </a:xfrm>
          <a:prstGeom prst="rect">
            <a:avLst/>
          </a:prstGeom>
        </p:spPr>
      </p:pic>
      <p:sp>
        <p:nvSpPr>
          <p:cNvPr id="3" name="TextBox 2">
            <a:extLst>
              <a:ext uri="{FF2B5EF4-FFF2-40B4-BE49-F238E27FC236}">
                <a16:creationId xmlns:a16="http://schemas.microsoft.com/office/drawing/2014/main" id="{138BE2C6-19BF-48FB-9F3B-62FFC1D7AFB6}"/>
              </a:ext>
            </a:extLst>
          </p:cNvPr>
          <p:cNvSpPr txBox="1"/>
          <p:nvPr/>
        </p:nvSpPr>
        <p:spPr>
          <a:xfrm>
            <a:off x="2515098" y="4311133"/>
            <a:ext cx="7749913" cy="1815882"/>
          </a:xfrm>
          <a:prstGeom prst="rect">
            <a:avLst/>
          </a:prstGeom>
          <a:noFill/>
        </p:spPr>
        <p:txBody>
          <a:bodyPr wrap="square" rtlCol="0">
            <a:spAutoFit/>
          </a:bodyPr>
          <a:lstStyle/>
          <a:p>
            <a:pPr algn="ctr"/>
            <a:r>
              <a:rPr lang="en-US" sz="2800" dirty="0">
                <a:solidFill>
                  <a:srgbClr val="000000"/>
                </a:solidFill>
                <a:latin typeface="Verdana" panose="020B0604030504040204" pitchFamily="34" charset="0"/>
              </a:rPr>
              <a:t>Or call the DHS Help Line to find a location near you</a:t>
            </a:r>
          </a:p>
          <a:p>
            <a:pPr algn="ctr"/>
            <a:r>
              <a:rPr lang="en-US" sz="2800" b="1" dirty="0">
                <a:solidFill>
                  <a:srgbClr val="000000"/>
                </a:solidFill>
                <a:latin typeface="Verdana" panose="020B0604030504040204" pitchFamily="34" charset="0"/>
                <a:ea typeface="Verdana" panose="020B0604030504040204" pitchFamily="34" charset="0"/>
                <a:cs typeface="Verdana" panose="020B0604030504040204" pitchFamily="34" charset="0"/>
              </a:rPr>
              <a:t>1-800-843-6154</a:t>
            </a:r>
          </a:p>
          <a:p>
            <a:pPr algn="ctr"/>
            <a:r>
              <a:rPr lang="en-US" sz="2800" b="1" dirty="0">
                <a:latin typeface="Verdana" panose="020B0604030504040204" pitchFamily="34" charset="0"/>
                <a:ea typeface="Verdana" panose="020B0604030504040204" pitchFamily="34" charset="0"/>
                <a:cs typeface="Verdana" panose="020B0604030504040204" pitchFamily="34" charset="0"/>
              </a:rPr>
              <a:t>1-866-324-5553 TTY</a:t>
            </a:r>
          </a:p>
        </p:txBody>
      </p:sp>
      <p:pic>
        <p:nvPicPr>
          <p:cNvPr id="4" name="Picture 3">
            <a:extLst>
              <a:ext uri="{FF2B5EF4-FFF2-40B4-BE49-F238E27FC236}">
                <a16:creationId xmlns:a16="http://schemas.microsoft.com/office/drawing/2014/main" id="{9F1123B7-46E4-41A0-AE2A-12AA5CCFD5B8}"/>
              </a:ext>
            </a:extLst>
          </p:cNvPr>
          <p:cNvPicPr>
            <a:picLocks noChangeAspect="1"/>
          </p:cNvPicPr>
          <p:nvPr/>
        </p:nvPicPr>
        <p:blipFill>
          <a:blip r:embed="rId3"/>
          <a:stretch>
            <a:fillRect/>
          </a:stretch>
        </p:blipFill>
        <p:spPr>
          <a:xfrm>
            <a:off x="5037754" y="603097"/>
            <a:ext cx="2578832" cy="1304657"/>
          </a:xfrm>
          <a:prstGeom prst="rect">
            <a:avLst/>
          </a:prstGeom>
        </p:spPr>
      </p:pic>
      <p:sp>
        <p:nvSpPr>
          <p:cNvPr id="5" name="TextBox 4">
            <a:extLst>
              <a:ext uri="{FF2B5EF4-FFF2-40B4-BE49-F238E27FC236}">
                <a16:creationId xmlns:a16="http://schemas.microsoft.com/office/drawing/2014/main" id="{DF7189BF-F873-4CAD-ACFB-1D867C183085}"/>
              </a:ext>
            </a:extLst>
          </p:cNvPr>
          <p:cNvSpPr txBox="1"/>
          <p:nvPr/>
        </p:nvSpPr>
        <p:spPr>
          <a:xfrm>
            <a:off x="4559929" y="2301981"/>
            <a:ext cx="3660247" cy="584775"/>
          </a:xfrm>
          <a:prstGeom prst="rect">
            <a:avLst/>
          </a:prstGeom>
          <a:noFill/>
        </p:spPr>
        <p:txBody>
          <a:bodyPr wrap="square" rtlCol="0">
            <a:spAutoFit/>
          </a:bodyPr>
          <a:lstStyle/>
          <a:p>
            <a:r>
              <a:rPr lang="en-US" sz="3200" dirty="0"/>
              <a:t>www.dhs.state.il.us</a:t>
            </a:r>
          </a:p>
        </p:txBody>
      </p:sp>
      <p:sp>
        <p:nvSpPr>
          <p:cNvPr id="6" name="TextBox 5">
            <a:extLst>
              <a:ext uri="{FF2B5EF4-FFF2-40B4-BE49-F238E27FC236}">
                <a16:creationId xmlns:a16="http://schemas.microsoft.com/office/drawing/2014/main" id="{0CFD8896-493C-4758-A185-8E09B2B3FC60}"/>
              </a:ext>
            </a:extLst>
          </p:cNvPr>
          <p:cNvSpPr txBox="1"/>
          <p:nvPr/>
        </p:nvSpPr>
        <p:spPr>
          <a:xfrm>
            <a:off x="824459" y="6235908"/>
            <a:ext cx="11242623" cy="646331"/>
          </a:xfrm>
          <a:prstGeom prst="rect">
            <a:avLst/>
          </a:prstGeom>
          <a:noFill/>
        </p:spPr>
        <p:txBody>
          <a:bodyPr wrap="square" rtlCol="0">
            <a:spAutoFit/>
          </a:bodyPr>
          <a:lstStyle/>
          <a:p>
            <a:r>
              <a:rPr lang="en-US"/>
              <a:t>We want to help you get and keep a job.  Make a referral today!  You can go online to </a:t>
            </a:r>
            <a:r>
              <a:rPr lang="en-US" u="sng">
                <a:hlinkClick r:id="rId4"/>
              </a:rPr>
              <a:t>www.dhs.state.il.us</a:t>
            </a:r>
            <a:r>
              <a:rPr lang="en-US"/>
              <a:t> and click “Apply Online” or call 1-800-843-6154 to find a location near you. </a:t>
            </a:r>
            <a:endParaRPr lang="en-US" dirty="0"/>
          </a:p>
        </p:txBody>
      </p:sp>
    </p:spTree>
    <p:extLst>
      <p:ext uri="{BB962C8B-B14F-4D97-AF65-F5344CB8AC3E}">
        <p14:creationId xmlns:p14="http://schemas.microsoft.com/office/powerpoint/2010/main" val="799324777"/>
      </p:ext>
    </p:extLst>
  </p:cSld>
  <p:clrMapOvr>
    <a:masterClrMapping/>
  </p:clrMapOvr>
  <p:transition spd="slow" advClick="0" advTm="2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00"/>
                                        <p:tgtEl>
                                          <p:spTgt spid="4"/>
                                        </p:tgtEl>
                                      </p:cBhvr>
                                    </p:animEffect>
                                  </p:childTnLst>
                                </p:cTn>
                              </p:par>
                            </p:childTnLst>
                          </p:cTn>
                        </p:par>
                        <p:par>
                          <p:cTn id="8" fill="hold">
                            <p:stCondLst>
                              <p:cond delay="17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100"/>
                                        <p:tgtEl>
                                          <p:spTgt spid="5"/>
                                        </p:tgtEl>
                                      </p:cBhvr>
                                    </p:animEffect>
                                    <p:anim calcmode="lin" valueType="num">
                                      <p:cBhvr>
                                        <p:cTn id="12" dur="3100" fill="hold"/>
                                        <p:tgtEl>
                                          <p:spTgt spid="5"/>
                                        </p:tgtEl>
                                        <p:attrNameLst>
                                          <p:attrName>ppt_x</p:attrName>
                                        </p:attrNameLst>
                                      </p:cBhvr>
                                      <p:tavLst>
                                        <p:tav tm="0">
                                          <p:val>
                                            <p:strVal val="#ppt_x"/>
                                          </p:val>
                                        </p:tav>
                                        <p:tav tm="100000">
                                          <p:val>
                                            <p:strVal val="#ppt_x"/>
                                          </p:val>
                                        </p:tav>
                                      </p:tavLst>
                                    </p:anim>
                                    <p:anim calcmode="lin" valueType="num">
                                      <p:cBhvr>
                                        <p:cTn id="13" dur="31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4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100"/>
                                        <p:tgtEl>
                                          <p:spTgt spid="2"/>
                                        </p:tgtEl>
                                      </p:cBhvr>
                                    </p:animEffect>
                                    <p:anim calcmode="lin" valueType="num">
                                      <p:cBhvr>
                                        <p:cTn id="17" dur="5100" fill="hold"/>
                                        <p:tgtEl>
                                          <p:spTgt spid="2"/>
                                        </p:tgtEl>
                                        <p:attrNameLst>
                                          <p:attrName>ppt_x</p:attrName>
                                        </p:attrNameLst>
                                      </p:cBhvr>
                                      <p:tavLst>
                                        <p:tav tm="0">
                                          <p:val>
                                            <p:strVal val="#ppt_x"/>
                                          </p:val>
                                        </p:tav>
                                        <p:tav tm="100000">
                                          <p:val>
                                            <p:strVal val="#ppt_x"/>
                                          </p:val>
                                        </p:tav>
                                      </p:tavLst>
                                    </p:anim>
                                    <p:anim calcmode="lin" valueType="num">
                                      <p:cBhvr>
                                        <p:cTn id="18" dur="51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7200"/>
                            </p:stCondLst>
                            <p:childTnLst>
                              <p:par>
                                <p:cTn id="20" presetID="42" presetClass="entr" presetSubtype="0" fill="hold" grpId="0" nodeType="afterEffect">
                                  <p:stCondLst>
                                    <p:cond delay="142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0"/>
                                        <p:tgtEl>
                                          <p:spTgt spid="3"/>
                                        </p:tgtEl>
                                      </p:cBhvr>
                                    </p:animEffect>
                                    <p:anim calcmode="lin" valueType="num">
                                      <p:cBhvr>
                                        <p:cTn id="23" dur="7500" fill="hold"/>
                                        <p:tgtEl>
                                          <p:spTgt spid="3"/>
                                        </p:tgtEl>
                                        <p:attrNameLst>
                                          <p:attrName>ppt_x</p:attrName>
                                        </p:attrNameLst>
                                      </p:cBhvr>
                                      <p:tavLst>
                                        <p:tav tm="0">
                                          <p:val>
                                            <p:strVal val="#ppt_x"/>
                                          </p:val>
                                        </p:tav>
                                        <p:tav tm="100000">
                                          <p:val>
                                            <p:strVal val="#ppt_x"/>
                                          </p:val>
                                        </p:tav>
                                      </p:tavLst>
                                    </p:anim>
                                    <p:anim calcmode="lin" valueType="num">
                                      <p:cBhvr>
                                        <p:cTn id="24" dur="7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560</Words>
  <Application>Microsoft Office PowerPoint</Application>
  <PresentationFormat>Widescreen</PresentationFormat>
  <Paragraphs>27</Paragraphs>
  <Slides>9</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 Black</vt:lpstr>
      <vt:lpstr>Calibri</vt:lpstr>
      <vt:lpstr>Calibri Light</vt:lpstr>
      <vt:lpstr>Times New Roman</vt:lpstr>
      <vt:lpstr>Verdana</vt:lpstr>
      <vt:lpstr>Wingdings</vt:lpstr>
      <vt:lpstr>Office Theme</vt:lpstr>
      <vt:lpstr>The Division of  Rehabilitation Services</vt:lpstr>
      <vt:lpstr>Do you want to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Division of  Rehabilitation Services</dc:title>
  <dc:creator>Pieczynski, Kim</dc:creator>
  <cp:lastModifiedBy>Pieczynski, Kim</cp:lastModifiedBy>
  <cp:revision>29</cp:revision>
  <dcterms:created xsi:type="dcterms:W3CDTF">2018-08-24T20:01:51Z</dcterms:created>
  <dcterms:modified xsi:type="dcterms:W3CDTF">2018-08-27T19:31:29Z</dcterms:modified>
</cp:coreProperties>
</file>